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2"/>
  </p:notesMasterIdLst>
  <p:sldIdLst>
    <p:sldId id="256" r:id="rId2"/>
    <p:sldId id="257" r:id="rId3"/>
    <p:sldId id="258" r:id="rId4"/>
    <p:sldId id="265" r:id="rId5"/>
    <p:sldId id="259" r:id="rId6"/>
    <p:sldId id="260" r:id="rId7"/>
    <p:sldId id="284" r:id="rId8"/>
    <p:sldId id="268" r:id="rId9"/>
    <p:sldId id="267" r:id="rId10"/>
    <p:sldId id="286" r:id="rId11"/>
    <p:sldId id="270" r:id="rId12"/>
    <p:sldId id="287" r:id="rId13"/>
    <p:sldId id="271" r:id="rId14"/>
    <p:sldId id="272" r:id="rId15"/>
    <p:sldId id="283" r:id="rId16"/>
    <p:sldId id="281" r:id="rId17"/>
    <p:sldId id="282" r:id="rId18"/>
    <p:sldId id="274" r:id="rId19"/>
    <p:sldId id="291" r:id="rId20"/>
    <p:sldId id="290" r:id="rId21"/>
    <p:sldId id="292" r:id="rId22"/>
    <p:sldId id="289" r:id="rId23"/>
    <p:sldId id="288" r:id="rId24"/>
    <p:sldId id="277" r:id="rId25"/>
    <p:sldId id="279" r:id="rId26"/>
    <p:sldId id="293" r:id="rId27"/>
    <p:sldId id="294" r:id="rId28"/>
    <p:sldId id="276" r:id="rId29"/>
    <p:sldId id="295" r:id="rId30"/>
    <p:sldId id="301" r:id="rId31"/>
    <p:sldId id="302" r:id="rId32"/>
    <p:sldId id="304" r:id="rId33"/>
    <p:sldId id="305" r:id="rId34"/>
    <p:sldId id="303" r:id="rId35"/>
    <p:sldId id="300" r:id="rId36"/>
    <p:sldId id="296" r:id="rId37"/>
    <p:sldId id="299" r:id="rId38"/>
    <p:sldId id="275" r:id="rId39"/>
    <p:sldId id="263" r:id="rId40"/>
    <p:sldId id="266" r:id="rId41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ky" initials="S" lastIdx="1" clrIdx="0">
    <p:extLst>
      <p:ext uri="{19B8F6BF-5375-455C-9EA6-DF929625EA0E}">
        <p15:presenceInfo xmlns:p15="http://schemas.microsoft.com/office/powerpoint/2012/main" userId="Sek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9" autoAdjust="0"/>
    <p:restoredTop sz="94631" autoAdjust="0"/>
  </p:normalViewPr>
  <p:slideViewPr>
    <p:cSldViewPr snapToGrid="0">
      <p:cViewPr varScale="1">
        <p:scale>
          <a:sx n="115" d="100"/>
          <a:sy n="115" d="100"/>
        </p:scale>
        <p:origin x="234" y="102"/>
      </p:cViewPr>
      <p:guideLst/>
    </p:cSldViewPr>
  </p:slideViewPr>
  <p:outlineViewPr>
    <p:cViewPr>
      <p:scale>
        <a:sx n="50" d="100"/>
        <a:sy n="50" d="100"/>
      </p:scale>
      <p:origin x="0" y="-3888"/>
    </p:cViewPr>
    <p:sldLst>
      <p:sld r:id="rId1" collapse="1"/>
      <p:sld r:id="rId2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4.xml"/><Relationship Id="rId1" Type="http://schemas.openxmlformats.org/officeDocument/2006/relationships/slide" Target="slides/slide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5BDDD-E72A-49CD-A8BE-9C86BC8461C4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EDA1B-E26C-4FDA-93E5-2CD5B43EF87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54671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7EDA1B-E26C-4FDA-93E5-2CD5B43EF87C}" type="slidenum">
              <a:rPr lang="sk-SK" smtClean="0"/>
              <a:t>37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87970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sk-S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7426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61777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03501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96571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99693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119846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11154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35644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63986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530424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sk-SK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262146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05513209-B9C4-43B7-BD0B-21409D6A9AE3}" type="datetimeFigureOut">
              <a:rPr lang="sk-SK" smtClean="0"/>
              <a:t>20. 4. 2015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94824C04-AE3B-4412-A92C-639DE00A35D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90749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12" y="952501"/>
            <a:ext cx="10782300" cy="3810000"/>
          </a:xfrm>
        </p:spPr>
        <p:txBody>
          <a:bodyPr/>
          <a:lstStyle/>
          <a:p>
            <a:r>
              <a:rPr lang="sk-SK" b="1" dirty="0" smtClean="0">
                <a:solidFill>
                  <a:schemeClr val="bg1"/>
                </a:solidFill>
              </a:rPr>
              <a:t>Detekcia</a:t>
            </a:r>
            <a:br>
              <a:rPr lang="sk-SK" b="1" dirty="0" smtClean="0">
                <a:solidFill>
                  <a:schemeClr val="bg1"/>
                </a:solidFill>
              </a:rPr>
            </a:br>
            <a:r>
              <a:rPr lang="sk-SK" b="1" dirty="0" smtClean="0">
                <a:solidFill>
                  <a:schemeClr val="bg1"/>
                </a:solidFill>
              </a:rPr>
              <a:t>objektov</a:t>
            </a:r>
            <a:br>
              <a:rPr lang="sk-SK" b="1" dirty="0" smtClean="0">
                <a:solidFill>
                  <a:schemeClr val="bg1"/>
                </a:solidFill>
              </a:rPr>
            </a:br>
            <a:r>
              <a:rPr lang="sk-SK" b="1" dirty="0" smtClean="0">
                <a:solidFill>
                  <a:schemeClr val="bg1"/>
                </a:solidFill>
              </a:rPr>
              <a:t>futbale</a:t>
            </a:r>
            <a:endParaRPr lang="sk-SK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1112" y="6250304"/>
            <a:ext cx="9228201" cy="46799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Lukas </a:t>
            </a:r>
            <a:r>
              <a:rPr lang="en-US" dirty="0" err="1" smtClean="0"/>
              <a:t>Sekerak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70855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3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Využitie masky z detekcie pohybu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49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 smtClean="0">
                <a:solidFill>
                  <a:schemeClr val="bg1"/>
                </a:solidFill>
              </a:rPr>
              <a:t>Maska spracovaná a nájdené kontúry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28" y="1600200"/>
            <a:ext cx="5964254" cy="47114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036" y="1600200"/>
            <a:ext cx="5964253" cy="4711488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1041400" y="2637050"/>
            <a:ext cx="939800" cy="158389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7581306" y="3366185"/>
            <a:ext cx="1112633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909153" y="3400214"/>
            <a:ext cx="820533" cy="951815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9880051" y="3428235"/>
            <a:ext cx="556316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854992" y="3428235"/>
            <a:ext cx="556316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981200" y="5636471"/>
            <a:ext cx="2809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 err="1" smtClean="0">
                <a:solidFill>
                  <a:schemeClr val="bg1"/>
                </a:solidFill>
              </a:rPr>
              <a:t>Erode</a:t>
            </a:r>
            <a:r>
              <a:rPr lang="sk-SK" sz="2000" b="1" dirty="0" smtClean="0">
                <a:solidFill>
                  <a:schemeClr val="bg1"/>
                </a:solidFill>
              </a:rPr>
              <a:t> 2x, </a:t>
            </a:r>
            <a:r>
              <a:rPr lang="sk-SK" sz="2000" b="1" dirty="0" err="1" smtClean="0">
                <a:solidFill>
                  <a:schemeClr val="bg1"/>
                </a:solidFill>
              </a:rPr>
              <a:t>dilate</a:t>
            </a:r>
            <a:r>
              <a:rPr lang="sk-SK" sz="2000" b="1" dirty="0" smtClean="0">
                <a:solidFill>
                  <a:schemeClr val="bg1"/>
                </a:solidFill>
              </a:rPr>
              <a:t> 5x</a:t>
            </a:r>
            <a:endParaRPr lang="sk-SK" sz="2000" b="1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37622" y="5608851"/>
            <a:ext cx="2809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 err="1" smtClean="0">
                <a:solidFill>
                  <a:schemeClr val="bg1"/>
                </a:solidFill>
              </a:rPr>
              <a:t>Erode</a:t>
            </a:r>
            <a:r>
              <a:rPr lang="sk-SK" sz="2000" b="1" dirty="0" smtClean="0">
                <a:solidFill>
                  <a:schemeClr val="bg1"/>
                </a:solidFill>
              </a:rPr>
              <a:t> 1x, </a:t>
            </a:r>
            <a:r>
              <a:rPr lang="sk-SK" sz="2000" b="1" dirty="0" err="1" smtClean="0">
                <a:solidFill>
                  <a:schemeClr val="bg1"/>
                </a:solidFill>
              </a:rPr>
              <a:t>dilate</a:t>
            </a:r>
            <a:r>
              <a:rPr lang="sk-SK" sz="2000" b="1" dirty="0" smtClean="0">
                <a:solidFill>
                  <a:schemeClr val="bg1"/>
                </a:solidFill>
              </a:rPr>
              <a:t> 5x</a:t>
            </a:r>
            <a:endParaRPr lang="sk-SK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924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4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Definovanie a riešenie aktuálnych problémov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65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750" y="558800"/>
            <a:ext cx="7588287" cy="5994400"/>
          </a:xfrm>
          <a:prstGeom prst="rect">
            <a:avLst/>
          </a:prstGeom>
        </p:spPr>
      </p:pic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317500"/>
            <a:ext cx="4348391" cy="6235701"/>
          </a:xfrm>
        </p:spPr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Červenou šípkou sú objekty, ktoré sú falošne detegované.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sk-SK" sz="3200" b="1" dirty="0" smtClean="0">
              <a:solidFill>
                <a:schemeClr val="bg1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Modrou je problém, keď 2 hráči sú blízko seba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sk-SK" sz="3200" b="1" dirty="0" smtClean="0">
              <a:solidFill>
                <a:schemeClr val="bg1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Zelenou sú artefakty kamery (vietor). Objekty sú veľmi malé a zjavia sa krátko.</a:t>
            </a:r>
            <a:endParaRPr lang="sk-SK" sz="3200" b="1" dirty="0">
              <a:solidFill>
                <a:schemeClr val="bg1"/>
              </a:solidFill>
            </a:endParaRPr>
          </a:p>
          <a:p>
            <a:pPr algn="just"/>
            <a:endParaRPr lang="sk-SK" sz="3200" b="1" noProof="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08922" y="5693138"/>
            <a:ext cx="2809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 err="1" smtClean="0">
                <a:solidFill>
                  <a:schemeClr val="bg1"/>
                </a:solidFill>
              </a:rPr>
              <a:t>Erode</a:t>
            </a:r>
            <a:r>
              <a:rPr lang="sk-SK" sz="2000" b="1" dirty="0" smtClean="0">
                <a:solidFill>
                  <a:schemeClr val="bg1"/>
                </a:solidFill>
              </a:rPr>
              <a:t> 1x, </a:t>
            </a:r>
            <a:r>
              <a:rPr lang="sk-SK" sz="2000" b="1" dirty="0" err="1" smtClean="0">
                <a:solidFill>
                  <a:schemeClr val="bg1"/>
                </a:solidFill>
              </a:rPr>
              <a:t>dilate</a:t>
            </a:r>
            <a:r>
              <a:rPr lang="sk-SK" sz="2000" b="1" dirty="0" smtClean="0">
                <a:solidFill>
                  <a:schemeClr val="bg1"/>
                </a:solidFill>
              </a:rPr>
              <a:t> </a:t>
            </a:r>
            <a:r>
              <a:rPr lang="sk-SK" sz="2000" b="1" dirty="0">
                <a:solidFill>
                  <a:schemeClr val="bg1"/>
                </a:solidFill>
              </a:rPr>
              <a:t>4</a:t>
            </a:r>
            <a:r>
              <a:rPr lang="sk-SK" sz="2000" b="1" dirty="0" smtClean="0">
                <a:solidFill>
                  <a:schemeClr val="bg1"/>
                </a:solidFill>
              </a:rPr>
              <a:t>x</a:t>
            </a:r>
            <a:endParaRPr lang="sk-SK" sz="2000" b="1" dirty="0">
              <a:solidFill>
                <a:schemeClr val="bg1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7594600" y="3102824"/>
            <a:ext cx="919150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0206106" y="5413738"/>
            <a:ext cx="101600" cy="751794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5462259" y="2477185"/>
            <a:ext cx="820533" cy="951815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4955733" y="2919016"/>
            <a:ext cx="472197" cy="946389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955733" y="1131572"/>
            <a:ext cx="916792" cy="49597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14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279400"/>
            <a:ext cx="4237840" cy="6273801"/>
          </a:xfrm>
        </p:spPr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 Artefakty</a:t>
            </a:r>
            <a:r>
              <a:rPr lang="en-US" sz="3200" b="1" dirty="0" smtClean="0">
                <a:solidFill>
                  <a:schemeClr val="bg1"/>
                </a:solidFill>
              </a:rPr>
              <a:t> </a:t>
            </a:r>
            <a:r>
              <a:rPr lang="sk-SK" sz="3200" b="1" dirty="0" smtClean="0">
                <a:solidFill>
                  <a:schemeClr val="bg1"/>
                </a:solidFill>
              </a:rPr>
              <a:t>detegované cez min. počet pixelov v kontúre a min. veľkosť oblasti (modrou farbou)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3200" b="1" dirty="0" smtClean="0">
              <a:solidFill>
                <a:schemeClr val="bg1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Ľudia za bannerom odstránení cez prienik pixelov s </a:t>
            </a:r>
            <a:r>
              <a:rPr lang="en-US" sz="3200" b="1" dirty="0" smtClean="0">
                <a:solidFill>
                  <a:schemeClr val="bg1"/>
                </a:solidFill>
              </a:rPr>
              <a:t>ROI</a:t>
            </a:r>
            <a:r>
              <a:rPr lang="sk-SK" sz="3200" b="1" dirty="0" smtClean="0">
                <a:solidFill>
                  <a:schemeClr val="bg1"/>
                </a:solidFill>
              </a:rPr>
              <a:t> (zelená)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sk-SK" sz="3200" b="1" dirty="0">
              <a:solidFill>
                <a:schemeClr val="bg1"/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 Lopta stále spĺňa podmienky a čiarový rozhodca nebol odstránený</a:t>
            </a:r>
            <a:endParaRPr lang="sk-SK" sz="3200" b="1" dirty="0">
              <a:solidFill>
                <a:schemeClr val="bg1"/>
              </a:solidFill>
            </a:endParaRP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071" y="544832"/>
            <a:ext cx="7757094" cy="612775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7594600" y="3102824"/>
            <a:ext cx="919150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451600" y="1901615"/>
            <a:ext cx="431800" cy="54483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7594600" y="1449492"/>
            <a:ext cx="292810" cy="69554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5034436" y="1193218"/>
            <a:ext cx="720793" cy="53398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9271000" y="5740400"/>
            <a:ext cx="990600" cy="66040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10135010" y="1039600"/>
            <a:ext cx="697302" cy="81978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7315200" y="2014327"/>
            <a:ext cx="729501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167503" y="4269071"/>
            <a:ext cx="29999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 smtClean="0">
                <a:solidFill>
                  <a:srgbClr val="C00000"/>
                </a:solidFill>
              </a:rPr>
              <a:t>Červenou šípkou označené ostávajúce problémy</a:t>
            </a:r>
            <a:endParaRPr lang="sk-SK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467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Falošne pozitívny objekt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5" y="1727201"/>
            <a:ext cx="5639227" cy="48260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Červenou šípkou je označený falošne pozitívny objekt. Objekt ktorý sa po dlhšej dobe stanu statické?</a:t>
            </a:r>
          </a:p>
          <a:p>
            <a:pPr marL="0" indent="0" algn="just">
              <a:buNone/>
            </a:pPr>
            <a:endParaRPr lang="sk-SK" sz="32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966" y="1601163"/>
            <a:ext cx="6268765" cy="4952038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8247731" y="3744227"/>
            <a:ext cx="919150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28" y="3502391"/>
            <a:ext cx="4054928" cy="3203209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1842386" y="4898339"/>
            <a:ext cx="919150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00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>
                <a:solidFill>
                  <a:schemeClr val="bg1"/>
                </a:solidFill>
              </a:rPr>
              <a:t>Falošne </a:t>
            </a:r>
            <a:r>
              <a:rPr lang="sk-SK" b="1" dirty="0" smtClean="0">
                <a:solidFill>
                  <a:schemeClr val="bg1"/>
                </a:solidFill>
              </a:rPr>
              <a:t>pozitívny detegovaný objekt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5" y="1727201"/>
            <a:ext cx="12106605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3600" b="1" dirty="0">
                <a:solidFill>
                  <a:schemeClr val="bg1"/>
                </a:solidFill>
              </a:rPr>
              <a:t>P</a:t>
            </a:r>
            <a:r>
              <a:rPr lang="sk-SK" sz="3600" b="1" dirty="0" smtClean="0">
                <a:solidFill>
                  <a:schemeClr val="bg1"/>
                </a:solidFill>
              </a:rPr>
              <a:t>roblém </a:t>
            </a:r>
            <a:r>
              <a:rPr lang="sk-SK" sz="3600" b="1" dirty="0">
                <a:solidFill>
                  <a:schemeClr val="bg1"/>
                </a:solidFill>
              </a:rPr>
              <a:t>v procese učenia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600" b="1" dirty="0" smtClean="0">
                <a:solidFill>
                  <a:schemeClr val="bg1"/>
                </a:solidFill>
              </a:rPr>
              <a:t>MOG2 algoritmus sa učil na 3 prvých snímkach, </a:t>
            </a:r>
            <a:r>
              <a:rPr lang="sk-SK" sz="3600" b="1" dirty="0" err="1" smtClean="0">
                <a:solidFill>
                  <a:schemeClr val="bg1"/>
                </a:solidFill>
              </a:rPr>
              <a:t>learning</a:t>
            </a:r>
            <a:r>
              <a:rPr lang="sk-SK" sz="3600" b="1" dirty="0" smtClean="0">
                <a:solidFill>
                  <a:schemeClr val="bg1"/>
                </a:solidFill>
              </a:rPr>
              <a:t> rate 0.1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600" b="1" dirty="0" smtClean="0">
                <a:solidFill>
                  <a:schemeClr val="bg1"/>
                </a:solidFill>
              </a:rPr>
              <a:t>Teraz sa učí na prvých 200snímkach, </a:t>
            </a:r>
            <a:r>
              <a:rPr lang="sk-SK" sz="3600" b="1" dirty="0" err="1" smtClean="0">
                <a:solidFill>
                  <a:schemeClr val="bg1"/>
                </a:solidFill>
              </a:rPr>
              <a:t>learning</a:t>
            </a:r>
            <a:r>
              <a:rPr lang="sk-SK" sz="3600" b="1" dirty="0" smtClean="0">
                <a:solidFill>
                  <a:schemeClr val="bg1"/>
                </a:solidFill>
              </a:rPr>
              <a:t> rate 0.9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600" b="1" dirty="0" smtClean="0">
                <a:solidFill>
                  <a:schemeClr val="bg1"/>
                </a:solidFill>
              </a:rPr>
              <a:t>To znamená, že si rýchlo všíma zmeny (pohyby) ale tie dlhodobé ignoruje (pohyb trávy)</a:t>
            </a:r>
          </a:p>
          <a:p>
            <a:pPr marL="0" indent="0" algn="just">
              <a:buNone/>
            </a:pPr>
            <a:endParaRPr lang="sk-SK" sz="3600" b="1" dirty="0" smtClean="0">
              <a:solidFill>
                <a:schemeClr val="bg1"/>
              </a:solidFill>
            </a:endParaRPr>
          </a:p>
          <a:p>
            <a:pPr marL="0" indent="0" algn="just">
              <a:buNone/>
            </a:pPr>
            <a:endParaRPr lang="sk-SK" sz="3600" b="1" dirty="0" smtClean="0">
              <a:solidFill>
                <a:schemeClr val="bg1"/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600" b="1" dirty="0" smtClean="0">
                <a:solidFill>
                  <a:schemeClr val="bg1"/>
                </a:solidFill>
              </a:rPr>
              <a:t>Po procese učenia, sa stream videa reštartuje</a:t>
            </a:r>
          </a:p>
          <a:p>
            <a:pPr marL="0" indent="0" algn="just">
              <a:buNone/>
            </a:pP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9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5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Implementácia pomocných nástrojov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46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Pomocné ovládanie pre analýzu za behu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1727201"/>
            <a:ext cx="11979604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4400" b="1" dirty="0" smtClean="0">
                <a:solidFill>
                  <a:schemeClr val="bg1"/>
                </a:solidFill>
              </a:rPr>
              <a:t>V </a:t>
            </a:r>
            <a:r>
              <a:rPr lang="sk-SK" sz="4400" b="1" dirty="0" err="1" smtClean="0">
                <a:solidFill>
                  <a:schemeClr val="bg1"/>
                </a:solidFill>
              </a:rPr>
              <a:t>debugu</a:t>
            </a:r>
            <a:r>
              <a:rPr lang="sk-SK" sz="4400" b="1" dirty="0" smtClean="0">
                <a:solidFill>
                  <a:schemeClr val="bg1"/>
                </a:solidFill>
              </a:rPr>
              <a:t> je možné pozastaviť stream</a:t>
            </a:r>
            <a:r>
              <a:rPr lang="en-US" sz="4400" b="1" dirty="0" smtClean="0">
                <a:solidFill>
                  <a:schemeClr val="bg1"/>
                </a:solidFill>
              </a:rPr>
              <a:t> </a:t>
            </a:r>
            <a:r>
              <a:rPr lang="sk-SK" sz="4400" b="1" dirty="0" smtClean="0">
                <a:solidFill>
                  <a:schemeClr val="bg1"/>
                </a:solidFill>
              </a:rPr>
              <a:t>tlačidlom </a:t>
            </a:r>
            <a:r>
              <a:rPr lang="en-US" sz="4400" b="1" dirty="0" smtClean="0">
                <a:solidFill>
                  <a:srgbClr val="FF0000"/>
                </a:solidFill>
              </a:rPr>
              <a:t>S</a:t>
            </a:r>
            <a:r>
              <a:rPr lang="sk-SK" sz="4400" b="1" dirty="0" smtClean="0">
                <a:solidFill>
                  <a:schemeClr val="bg1"/>
                </a:solidFill>
              </a:rPr>
              <a:t>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4400" b="1" dirty="0" smtClean="0">
                <a:solidFill>
                  <a:schemeClr val="bg1"/>
                </a:solidFill>
              </a:rPr>
              <a:t>Tlačidlom </a:t>
            </a:r>
            <a:r>
              <a:rPr lang="sk-SK" sz="4400" b="1" dirty="0" smtClean="0">
                <a:solidFill>
                  <a:srgbClr val="FF0000"/>
                </a:solidFill>
              </a:rPr>
              <a:t>W</a:t>
            </a:r>
            <a:r>
              <a:rPr lang="sk-SK" sz="4400" b="1" dirty="0" smtClean="0">
                <a:solidFill>
                  <a:schemeClr val="bg1"/>
                </a:solidFill>
              </a:rPr>
              <a:t> sa zapne ROI oblasť.</a:t>
            </a:r>
            <a:endParaRPr lang="sk-SK" sz="4400" b="1" dirty="0">
              <a:solidFill>
                <a:schemeClr val="bg1"/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4400" b="1" dirty="0" smtClean="0">
                <a:solidFill>
                  <a:schemeClr val="bg1"/>
                </a:solidFill>
              </a:rPr>
              <a:t>Tlačidlom</a:t>
            </a:r>
            <a:r>
              <a:rPr lang="en-US" sz="4400" b="1" dirty="0" smtClean="0">
                <a:solidFill>
                  <a:schemeClr val="bg1"/>
                </a:solidFill>
              </a:rPr>
              <a:t> </a:t>
            </a:r>
            <a:r>
              <a:rPr lang="sk-SK" sz="4400" b="1" dirty="0" smtClean="0">
                <a:solidFill>
                  <a:srgbClr val="FF0000"/>
                </a:solidFill>
              </a:rPr>
              <a:t>Q</a:t>
            </a:r>
            <a:r>
              <a:rPr lang="en-US" sz="4400" b="1" dirty="0" smtClean="0">
                <a:solidFill>
                  <a:srgbClr val="FF0000"/>
                </a:solidFill>
              </a:rPr>
              <a:t>, </a:t>
            </a:r>
            <a:r>
              <a:rPr lang="sk-SK" sz="4400" b="1" dirty="0" smtClean="0">
                <a:solidFill>
                  <a:srgbClr val="FF0000"/>
                </a:solidFill>
              </a:rPr>
              <a:t>E</a:t>
            </a:r>
            <a:r>
              <a:rPr lang="sk-SK" sz="4400" b="1" dirty="0" smtClean="0">
                <a:solidFill>
                  <a:schemeClr val="bg1"/>
                </a:solidFill>
              </a:rPr>
              <a:t> môžeme vybrať ROI. 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4400" b="1" dirty="0" smtClean="0">
                <a:solidFill>
                  <a:schemeClr val="bg1"/>
                </a:solidFill>
              </a:rPr>
              <a:t>Tlačidlom </a:t>
            </a:r>
            <a:r>
              <a:rPr lang="sk-SK" sz="4400" b="1" dirty="0" smtClean="0">
                <a:solidFill>
                  <a:srgbClr val="FF0000"/>
                </a:solidFill>
              </a:rPr>
              <a:t>F</a:t>
            </a:r>
            <a:r>
              <a:rPr lang="sk-SK" sz="4400" b="1" dirty="0" smtClean="0">
                <a:solidFill>
                  <a:schemeClr val="bg1"/>
                </a:solidFill>
              </a:rPr>
              <a:t> sa zapne </a:t>
            </a:r>
            <a:r>
              <a:rPr lang="sk-SK" sz="4400" b="1" dirty="0" err="1" smtClean="0">
                <a:solidFill>
                  <a:schemeClr val="bg1"/>
                </a:solidFill>
              </a:rPr>
              <a:t>debug</a:t>
            </a:r>
            <a:r>
              <a:rPr lang="sk-SK" sz="4400" b="1" dirty="0" smtClean="0">
                <a:solidFill>
                  <a:schemeClr val="bg1"/>
                </a:solidFill>
              </a:rPr>
              <a:t> vykresľovanie artefaktov.</a:t>
            </a: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45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ROI oblasť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1727201"/>
            <a:ext cx="3494565" cy="48260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ROI oblasť sa zvýrazni a vypočíta sa pre ňu: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</a:t>
            </a:r>
            <a:r>
              <a:rPr lang="sk-SK" sz="3200" b="1" dirty="0" err="1" smtClean="0">
                <a:solidFill>
                  <a:schemeClr val="bg1"/>
                </a:solidFill>
              </a:rPr>
              <a:t>histogram</a:t>
            </a:r>
            <a:r>
              <a:rPr lang="sk-SK" sz="3200" b="1" dirty="0" smtClean="0">
                <a:solidFill>
                  <a:schemeClr val="bg1"/>
                </a:solidFill>
              </a:rPr>
              <a:t> farieb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</a:t>
            </a:r>
            <a:r>
              <a:rPr lang="sk-SK" sz="3200" b="1" dirty="0" err="1" smtClean="0">
                <a:solidFill>
                  <a:schemeClr val="bg1"/>
                </a:solidFill>
              </a:rPr>
              <a:t>clustering</a:t>
            </a:r>
            <a:endParaRPr lang="sk-SK" sz="3200" b="1" dirty="0" smtClean="0">
              <a:solidFill>
                <a:schemeClr val="bg1"/>
              </a:solidFill>
            </a:endParaRP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06" y="4684980"/>
            <a:ext cx="2750817" cy="21730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0242" y="-8423"/>
            <a:ext cx="3572733" cy="282229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1402" y="2921048"/>
            <a:ext cx="4185912" cy="347375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962" y="0"/>
            <a:ext cx="3562070" cy="28138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345" y="2919894"/>
            <a:ext cx="4187304" cy="3474908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V="1">
            <a:off x="1343489" y="5547080"/>
            <a:ext cx="720793" cy="53398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769490" y="5608925"/>
            <a:ext cx="720793" cy="533983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068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 err="1" smtClean="0">
                <a:solidFill>
                  <a:schemeClr val="bg1"/>
                </a:solidFill>
              </a:rPr>
              <a:t>Cieľe</a:t>
            </a:r>
            <a:r>
              <a:rPr lang="sk-SK" b="1" dirty="0" smtClean="0">
                <a:solidFill>
                  <a:schemeClr val="bg1"/>
                </a:solidFill>
              </a:rPr>
              <a:t> projektu</a:t>
            </a:r>
            <a:endParaRPr lang="sk-SK" b="1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k-SK" sz="3600" b="1" noProof="0" dirty="0" smtClean="0">
                <a:solidFill>
                  <a:schemeClr val="bg1"/>
                </a:solidFill>
              </a:rPr>
              <a:t>Detekcia lopty, jej pozícia na ihrisku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3600" b="1" dirty="0">
                <a:solidFill>
                  <a:schemeClr val="bg1"/>
                </a:solidFill>
              </a:rPr>
              <a:t>D</a:t>
            </a:r>
            <a:r>
              <a:rPr lang="sk-SK" sz="3600" b="1" noProof="0" dirty="0" err="1" smtClean="0">
                <a:solidFill>
                  <a:schemeClr val="bg1"/>
                </a:solidFill>
              </a:rPr>
              <a:t>etekcia</a:t>
            </a:r>
            <a:r>
              <a:rPr lang="sk-SK" sz="3600" b="1" noProof="0" dirty="0" smtClean="0">
                <a:solidFill>
                  <a:schemeClr val="bg1"/>
                </a:solidFill>
              </a:rPr>
              <a:t> hráčov a ich rozoznávanie podľa tímu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3600" b="1" dirty="0">
                <a:solidFill>
                  <a:schemeClr val="bg1"/>
                </a:solidFill>
              </a:rPr>
              <a:t>D</a:t>
            </a:r>
            <a:r>
              <a:rPr lang="sk-SK" sz="3600" b="1" dirty="0" smtClean="0">
                <a:solidFill>
                  <a:schemeClr val="bg1"/>
                </a:solidFill>
              </a:rPr>
              <a:t>etekcia gólu</a:t>
            </a:r>
            <a:r>
              <a:rPr lang="sk-SK" sz="3600" b="1" dirty="0">
                <a:solidFill>
                  <a:schemeClr val="bg1"/>
                </a:solidFill>
              </a:rPr>
              <a:t>, penalty, </a:t>
            </a:r>
            <a:r>
              <a:rPr lang="sk-SK" sz="3600" b="1" dirty="0" err="1">
                <a:solidFill>
                  <a:schemeClr val="bg1"/>
                </a:solidFill>
              </a:rPr>
              <a:t>o</a:t>
            </a:r>
            <a:r>
              <a:rPr lang="sk-SK" sz="3600" b="1" dirty="0" err="1" smtClean="0">
                <a:solidFill>
                  <a:schemeClr val="bg1"/>
                </a:solidFill>
              </a:rPr>
              <a:t>ffside</a:t>
            </a:r>
            <a:r>
              <a:rPr lang="sk-SK" sz="3600" b="1" dirty="0" smtClean="0">
                <a:solidFill>
                  <a:schemeClr val="bg1"/>
                </a:solidFill>
              </a:rPr>
              <a:t> </a:t>
            </a:r>
            <a:r>
              <a:rPr lang="sk-SK" sz="3600" b="1" dirty="0">
                <a:solidFill>
                  <a:schemeClr val="bg1"/>
                </a:solidFill>
              </a:rPr>
              <a:t>a </a:t>
            </a:r>
            <a:r>
              <a:rPr lang="sk-SK" sz="3600" b="1" dirty="0" smtClean="0">
                <a:solidFill>
                  <a:schemeClr val="bg1"/>
                </a:solidFill>
              </a:rPr>
              <a:t>ďalších udalostí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3600" b="1" dirty="0" smtClean="0">
                <a:solidFill>
                  <a:schemeClr val="bg1"/>
                </a:solidFill>
              </a:rPr>
              <a:t>Detekcia vo </a:t>
            </a:r>
            <a:r>
              <a:rPr lang="sk-SK" sz="3600" b="1" dirty="0">
                <a:solidFill>
                  <a:schemeClr val="bg1"/>
                </a:solidFill>
              </a:rPr>
              <a:t>futbalovom </a:t>
            </a:r>
            <a:r>
              <a:rPr lang="sk-SK" sz="3600" b="1" dirty="0" smtClean="0">
                <a:solidFill>
                  <a:schemeClr val="bg1"/>
                </a:solidFill>
              </a:rPr>
              <a:t>zaznáme</a:t>
            </a:r>
            <a:endParaRPr lang="sk-SK" sz="36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sk-SK" sz="3600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Ako?	Využitie metód počítačového </a:t>
            </a:r>
            <a:r>
              <a:rPr lang="sk-SK" sz="3600" b="1" dirty="0">
                <a:solidFill>
                  <a:schemeClr val="bg1"/>
                </a:solidFill>
              </a:rPr>
              <a:t>videnia </a:t>
            </a:r>
            <a:r>
              <a:rPr lang="sk-SK" sz="3600" b="1" dirty="0" smtClean="0">
                <a:solidFill>
                  <a:schemeClr val="bg1"/>
                </a:solidFill>
              </a:rPr>
              <a:t>a </a:t>
            </a:r>
            <a:r>
              <a:rPr lang="sk-SK" sz="3600" b="1" dirty="0" err="1" smtClean="0">
                <a:solidFill>
                  <a:schemeClr val="bg1"/>
                </a:solidFill>
              </a:rPr>
              <a:t>OpenCV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90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ROI oblasť </a:t>
            </a:r>
            <a:r>
              <a:rPr lang="sk-SK" b="1" noProof="0" dirty="0" err="1" smtClean="0">
                <a:solidFill>
                  <a:schemeClr val="bg1"/>
                </a:solidFill>
              </a:rPr>
              <a:t>clustering</a:t>
            </a:r>
            <a:r>
              <a:rPr lang="sk-SK" b="1" noProof="0" dirty="0" smtClean="0">
                <a:solidFill>
                  <a:schemeClr val="bg1"/>
                </a:solidFill>
              </a:rPr>
              <a:t> farieb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7" y="1631604"/>
            <a:ext cx="6100446" cy="48190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100" y="1631604"/>
            <a:ext cx="6096000" cy="481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88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06" y="73068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ROI oblasť </a:t>
            </a:r>
            <a:r>
              <a:rPr lang="sk-SK" b="1" noProof="0" dirty="0" err="1" smtClean="0">
                <a:solidFill>
                  <a:schemeClr val="bg1"/>
                </a:solidFill>
              </a:rPr>
              <a:t>threshold</a:t>
            </a:r>
            <a:r>
              <a:rPr lang="sk-SK" b="1" noProof="0" dirty="0" smtClean="0">
                <a:solidFill>
                  <a:schemeClr val="bg1"/>
                </a:solidFill>
              </a:rPr>
              <a:t> panel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200" y="88726"/>
            <a:ext cx="4644571" cy="6680548"/>
          </a:xfrm>
          <a:prstGeom prst="rect">
            <a:avLst/>
          </a:prstGeom>
        </p:spPr>
      </p:pic>
      <p:sp>
        <p:nvSpPr>
          <p:cNvPr id="7" name="Content Placeholder 4"/>
          <p:cNvSpPr>
            <a:spLocks noGrp="1"/>
          </p:cNvSpPr>
          <p:nvPr>
            <p:ph idx="1"/>
          </p:nvPr>
        </p:nvSpPr>
        <p:spPr>
          <a:xfrm>
            <a:off x="85396" y="1727201"/>
            <a:ext cx="7115504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Určený pre analýzu farieb v ROI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V dolnej časti sa zobrazí maska</a:t>
            </a: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2841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 smtClean="0">
                <a:solidFill>
                  <a:schemeClr val="bg1"/>
                </a:solidFill>
              </a:rPr>
              <a:t>Pomocná konzola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1727201"/>
            <a:ext cx="8334704" cy="4826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sz="3200" b="1" noProof="0" dirty="0" smtClean="0">
                <a:solidFill>
                  <a:schemeClr val="bg1"/>
                </a:solidFill>
              </a:rPr>
              <a:t>Výpis informácie o:</a:t>
            </a:r>
          </a:p>
          <a:p>
            <a:pPr marL="0" indent="0">
              <a:buNone/>
            </a:pPr>
            <a:endParaRPr lang="sk-SK" sz="3200" b="1" noProof="0" dirty="0" smtClean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>
                <a:solidFill>
                  <a:schemeClr val="bg1"/>
                </a:solidFill>
              </a:rPr>
              <a:t> </a:t>
            </a:r>
            <a:r>
              <a:rPr lang="sk-SK" sz="3200" b="1" noProof="0" dirty="0" smtClean="0">
                <a:solidFill>
                  <a:schemeClr val="bg1"/>
                </a:solidFill>
              </a:rPr>
              <a:t>procese učenia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>
                <a:solidFill>
                  <a:schemeClr val="bg1"/>
                </a:solidFill>
              </a:rPr>
              <a:t> </a:t>
            </a:r>
            <a:r>
              <a:rPr lang="sk-SK" sz="3200" b="1" noProof="0" dirty="0" smtClean="0">
                <a:solidFill>
                  <a:schemeClr val="bg1"/>
                </a:solidFill>
              </a:rPr>
              <a:t>spracovania snímku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 nájdených objektoch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>
                <a:solidFill>
                  <a:schemeClr val="bg1"/>
                </a:solidFill>
              </a:rPr>
              <a:t> </a:t>
            </a:r>
            <a:r>
              <a:rPr lang="sk-SK" sz="3200" b="1" dirty="0" smtClean="0">
                <a:solidFill>
                  <a:schemeClr val="bg1"/>
                </a:solidFill>
              </a:rPr>
              <a:t>pozíciách objektu </a:t>
            </a:r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006" y="2643293"/>
            <a:ext cx="7739789" cy="390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15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6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sz="3600" b="1" dirty="0">
                <a:solidFill>
                  <a:schemeClr val="bg1"/>
                </a:solidFill>
              </a:rPr>
              <a:t>Segmentácia </a:t>
            </a:r>
            <a:r>
              <a:rPr lang="sk-SK" sz="3600" b="1" dirty="0" smtClean="0">
                <a:solidFill>
                  <a:schemeClr val="bg1"/>
                </a:solidFill>
              </a:rPr>
              <a:t>ihriska a hráčov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74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Segmentácia ihriska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1727201"/>
            <a:ext cx="5972504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Identifikovali sme hodnoty pre farbu trávy cez farebný priestor:</a:t>
            </a:r>
          </a:p>
          <a:p>
            <a:pPr marL="0" indent="0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HSV</a:t>
            </a:r>
            <a:br>
              <a:rPr lang="sk-SK" sz="3200" b="1" dirty="0" smtClean="0">
                <a:solidFill>
                  <a:schemeClr val="bg1"/>
                </a:solidFill>
              </a:rPr>
            </a:br>
            <a:r>
              <a:rPr lang="sk-SK" sz="3200" b="1" dirty="0" smtClean="0">
                <a:solidFill>
                  <a:schemeClr val="bg1"/>
                </a:solidFill>
              </a:rPr>
              <a:t>LAB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sk-SK" sz="3200" b="1" dirty="0" smtClean="0">
              <a:solidFill>
                <a:schemeClr val="bg1"/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Dosiahli sme celkom dobrý výsledok na </a:t>
            </a:r>
            <a:r>
              <a:rPr lang="sk-SK" sz="3200" b="1" smtClean="0">
                <a:solidFill>
                  <a:schemeClr val="bg1"/>
                </a:solidFill>
              </a:rPr>
              <a:t>HSV priestore.</a:t>
            </a:r>
            <a:endParaRPr lang="sk-SK" sz="3200" b="1" dirty="0" smtClean="0">
              <a:solidFill>
                <a:schemeClr val="bg1"/>
              </a:solidFill>
            </a:endParaRP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541" y="195943"/>
            <a:ext cx="5531559" cy="646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06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432" y="0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Segmentácia ihriska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42698" y="1192209"/>
            <a:ext cx="11633630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Skombinovali sme masku pohybu a ihriska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Nemusíme tak extrémne dilatovať a erodovať</a:t>
            </a:r>
          </a:p>
          <a:p>
            <a:pPr marL="0" lvl="2" indent="0" algn="just">
              <a:buNone/>
            </a:pPr>
            <a:r>
              <a:rPr lang="sk-SK" sz="2800" b="1" dirty="0" smtClean="0">
                <a:solidFill>
                  <a:schemeClr val="bg1"/>
                </a:solidFill>
              </a:rPr>
              <a:t>	To znamená lepšie hranice medzi hráčmi, takmer žiadne skupiny.</a:t>
            </a:r>
          </a:p>
          <a:p>
            <a:pPr marL="0" lvl="2" indent="0" algn="just">
              <a:buNone/>
            </a:pPr>
            <a:r>
              <a:rPr lang="sk-SK" sz="2800" b="1" dirty="0" smtClean="0">
                <a:solidFill>
                  <a:schemeClr val="bg1"/>
                </a:solidFill>
              </a:rPr>
              <a:t>	Hráč je </a:t>
            </a:r>
            <a:r>
              <a:rPr lang="sk-SK" sz="2800" b="1" dirty="0" err="1" smtClean="0">
                <a:solidFill>
                  <a:schemeClr val="bg1"/>
                </a:solidFill>
              </a:rPr>
              <a:t>vysegmentovaný</a:t>
            </a:r>
            <a:r>
              <a:rPr lang="sk-SK" sz="2800" b="1" dirty="0" smtClean="0">
                <a:solidFill>
                  <a:schemeClr val="bg1"/>
                </a:solidFill>
              </a:rPr>
              <a:t> bez trávy</a:t>
            </a:r>
          </a:p>
          <a:p>
            <a:pPr marL="0" lvl="2" indent="0" algn="just">
              <a:buNone/>
            </a:pPr>
            <a:r>
              <a:rPr lang="sk-SK" sz="2800" b="1" dirty="0">
                <a:solidFill>
                  <a:schemeClr val="bg1"/>
                </a:solidFill>
              </a:rPr>
              <a:t>	</a:t>
            </a:r>
            <a:r>
              <a:rPr lang="sk-SK" sz="2800" b="1" dirty="0" smtClean="0">
                <a:solidFill>
                  <a:schemeClr val="bg1"/>
                </a:solidFill>
              </a:rPr>
              <a:t>Skoro žiadne artefakty!</a:t>
            </a:r>
          </a:p>
          <a:p>
            <a:pPr marL="0" lvl="2" indent="0" algn="just">
              <a:buNone/>
            </a:pPr>
            <a:r>
              <a:rPr lang="sk-SK" sz="2800" b="1" dirty="0">
                <a:solidFill>
                  <a:schemeClr val="bg1"/>
                </a:solidFill>
              </a:rPr>
              <a:t>	</a:t>
            </a:r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1242" y="3970629"/>
            <a:ext cx="3673665" cy="29020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4" y="4062469"/>
            <a:ext cx="3575957" cy="28248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142" y="4109942"/>
            <a:ext cx="3515861" cy="2777370"/>
          </a:xfrm>
          <a:prstGeom prst="rect">
            <a:avLst/>
          </a:prstGeom>
        </p:spPr>
      </p:pic>
      <p:sp>
        <p:nvSpPr>
          <p:cNvPr id="7" name="Multiply 6"/>
          <p:cNvSpPr/>
          <p:nvPr/>
        </p:nvSpPr>
        <p:spPr>
          <a:xfrm>
            <a:off x="3155199" y="4927883"/>
            <a:ext cx="1094014" cy="930728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" name="Equal 7"/>
          <p:cNvSpPr/>
          <p:nvPr/>
        </p:nvSpPr>
        <p:spPr>
          <a:xfrm>
            <a:off x="6596025" y="4927883"/>
            <a:ext cx="1289957" cy="114662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98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432" y="0"/>
            <a:ext cx="11102594" cy="1658198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Segmentácia hráčov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42698" y="1192209"/>
            <a:ext cx="11633630" cy="48260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Vďaka maske ihriska je to super kvalitné</a:t>
            </a:r>
          </a:p>
          <a:p>
            <a:pPr marL="0" lvl="2" indent="0" algn="just">
              <a:buNone/>
            </a:pPr>
            <a:r>
              <a:rPr lang="sk-SK" sz="2800" b="1" dirty="0">
                <a:solidFill>
                  <a:schemeClr val="bg1"/>
                </a:solidFill>
              </a:rPr>
              <a:t>	</a:t>
            </a:r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12" y="3136899"/>
            <a:ext cx="4625115" cy="36536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570" y="2366799"/>
            <a:ext cx="5530850" cy="43691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179" y="69850"/>
            <a:ext cx="4252334" cy="3359150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V="1">
            <a:off x="9318514" y="2850407"/>
            <a:ext cx="919150" cy="7919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364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7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Kategorizácia </a:t>
            </a:r>
            <a:r>
              <a:rPr lang="sk-SK" sz="3600" b="1" dirty="0" smtClean="0">
                <a:solidFill>
                  <a:schemeClr val="bg1"/>
                </a:solidFill>
              </a:rPr>
              <a:t>hráčov podľa farby</a:t>
            </a:r>
            <a:endParaRPr lang="sv-SE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89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 smtClean="0">
                <a:solidFill>
                  <a:schemeClr val="bg1"/>
                </a:solidFill>
              </a:rPr>
              <a:t>Problémy pri prototype </a:t>
            </a:r>
            <a:r>
              <a:rPr lang="sk-SK" b="1" dirty="0">
                <a:solidFill>
                  <a:schemeClr val="bg1"/>
                </a:solidFill>
              </a:rPr>
              <a:t>7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5" y="1727201"/>
            <a:ext cx="11899775" cy="4826000"/>
          </a:xfrm>
        </p:spPr>
        <p:txBody>
          <a:bodyPr>
            <a:normAutofit/>
          </a:bodyPr>
          <a:lstStyle/>
          <a:p>
            <a:pPr marL="4572" lvl="1" indent="0" algn="just">
              <a:buNone/>
            </a:pPr>
            <a:endParaRPr lang="en-US" sz="3200" b="1" dirty="0" smtClean="0">
              <a:solidFill>
                <a:schemeClr val="bg1"/>
              </a:solidFill>
            </a:endParaRPr>
          </a:p>
          <a:p>
            <a:pPr marL="4572" lvl="1" indent="0" algn="just">
              <a:buNone/>
            </a:pPr>
            <a:endParaRPr lang="en-US" sz="3200" b="1" dirty="0">
              <a:solidFill>
                <a:schemeClr val="bg1"/>
              </a:solidFill>
            </a:endParaRPr>
          </a:p>
          <a:p>
            <a:pPr marL="4572" lvl="1" indent="0" algn="just">
              <a:buNone/>
            </a:pPr>
            <a:endParaRPr lang="en-US" sz="3200" b="1" dirty="0" smtClean="0">
              <a:solidFill>
                <a:schemeClr val="bg1"/>
              </a:solidFill>
            </a:endParaRPr>
          </a:p>
          <a:p>
            <a:pPr marL="4572" lvl="1" indent="0" algn="just">
              <a:buNone/>
            </a:pPr>
            <a:endParaRPr lang="en-US" sz="3200" b="1" dirty="0">
              <a:solidFill>
                <a:schemeClr val="bg1"/>
              </a:solidFill>
            </a:endParaRPr>
          </a:p>
          <a:p>
            <a:pPr marL="4572" lvl="1" indent="0" algn="just">
              <a:buNone/>
            </a:pPr>
            <a:endParaRPr lang="sk-SK" sz="3200" b="1" dirty="0" smtClean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sk-SK" sz="3200" b="1" dirty="0">
                <a:solidFill>
                  <a:schemeClr val="bg1"/>
                </a:solidFill>
              </a:rPr>
              <a:t>Kategorizácia hráčov podľa </a:t>
            </a:r>
            <a:r>
              <a:rPr lang="sk-SK" sz="3200" b="1" dirty="0" smtClean="0">
                <a:solidFill>
                  <a:schemeClr val="bg1"/>
                </a:solidFill>
              </a:rPr>
              <a:t>farby. </a:t>
            </a:r>
            <a:r>
              <a:rPr lang="sk-SK" sz="3200" b="1" dirty="0">
                <a:solidFill>
                  <a:schemeClr val="bg1"/>
                </a:solidFill>
              </a:rPr>
              <a:t>A</a:t>
            </a:r>
            <a:r>
              <a:rPr lang="sk-SK" sz="3200" b="1" dirty="0" smtClean="0">
                <a:solidFill>
                  <a:schemeClr val="bg1"/>
                </a:solidFill>
              </a:rPr>
              <a:t>ké farby zvoliť?</a:t>
            </a:r>
            <a:r>
              <a:rPr lang="en-US" sz="3200" b="1" dirty="0" smtClean="0">
                <a:solidFill>
                  <a:schemeClr val="bg1"/>
                </a:solidFill>
              </a:rPr>
              <a:t> </a:t>
            </a:r>
            <a:endParaRPr lang="sk-SK" sz="3200" b="1" dirty="0">
              <a:solidFill>
                <a:schemeClr val="bg1"/>
              </a:solidFill>
            </a:endParaRPr>
          </a:p>
          <a:p>
            <a:pPr lvl="1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Za pomoci </a:t>
            </a:r>
            <a:r>
              <a:rPr lang="sk-SK" sz="3200" b="1" dirty="0" err="1" smtClean="0">
                <a:solidFill>
                  <a:schemeClr val="bg1"/>
                </a:solidFill>
              </a:rPr>
              <a:t>threshold</a:t>
            </a:r>
            <a:r>
              <a:rPr lang="sk-SK" sz="3200" b="1" dirty="0">
                <a:solidFill>
                  <a:schemeClr val="bg1"/>
                </a:solidFill>
              </a:rPr>
              <a:t> </a:t>
            </a:r>
            <a:r>
              <a:rPr lang="sk-SK" sz="3200" b="1" dirty="0" smtClean="0">
                <a:solidFill>
                  <a:schemeClr val="bg1"/>
                </a:solidFill>
              </a:rPr>
              <a:t>baru sme vybrali najreprezentatívnejšie intervaly.</a:t>
            </a:r>
          </a:p>
          <a:p>
            <a:pPr lvl="1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Na objekte vypočítame </a:t>
            </a:r>
            <a:r>
              <a:rPr lang="sk-SK" sz="3200" b="1" dirty="0" err="1" smtClean="0">
                <a:solidFill>
                  <a:schemeClr val="bg1"/>
                </a:solidFill>
              </a:rPr>
              <a:t>histogram</a:t>
            </a:r>
            <a:r>
              <a:rPr lang="sk-SK" sz="3200" b="1" dirty="0" smtClean="0">
                <a:solidFill>
                  <a:schemeClr val="bg1"/>
                </a:solidFill>
              </a:rPr>
              <a:t> farieb, tu najlepšiu vyberieme.</a:t>
            </a:r>
            <a:endParaRPr lang="sk-SK" sz="3200" b="1" noProof="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773313" y="176830"/>
            <a:ext cx="3418687" cy="34163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k-SK" dirty="0" err="1">
                <a:solidFill>
                  <a:schemeClr val="tx1"/>
                </a:solidFill>
              </a:rPr>
              <a:t>enum</a:t>
            </a:r>
            <a:r>
              <a:rPr lang="sk-SK" dirty="0">
                <a:solidFill>
                  <a:schemeClr val="tx1"/>
                </a:solidFill>
              </a:rPr>
              <a:t> </a:t>
            </a:r>
            <a:r>
              <a:rPr lang="sk-SK" dirty="0" err="1">
                <a:solidFill>
                  <a:schemeClr val="tx1"/>
                </a:solidFill>
              </a:rPr>
              <a:t>DetectedObjectType</a:t>
            </a:r>
            <a:r>
              <a:rPr lang="sk-SK" dirty="0">
                <a:solidFill>
                  <a:schemeClr val="tx1"/>
                </a:solidFill>
              </a:rPr>
              <a:t> { </a:t>
            </a:r>
          </a:p>
          <a:p>
            <a:pPr lvl="1"/>
            <a:r>
              <a:rPr lang="sk-SK" dirty="0">
                <a:solidFill>
                  <a:schemeClr val="tx1"/>
                </a:solidFill>
              </a:rPr>
              <a:t>UNKNOWN,</a:t>
            </a:r>
          </a:p>
          <a:p>
            <a:pPr lvl="1"/>
            <a:r>
              <a:rPr lang="sk-SK" dirty="0">
                <a:solidFill>
                  <a:schemeClr val="tx1"/>
                </a:solidFill>
              </a:rPr>
              <a:t>ARTEFACT,</a:t>
            </a:r>
          </a:p>
          <a:p>
            <a:pPr lvl="1"/>
            <a:r>
              <a:rPr lang="sk-SK" dirty="0">
                <a:solidFill>
                  <a:schemeClr val="tx1"/>
                </a:solidFill>
              </a:rPr>
              <a:t>BANNER, </a:t>
            </a:r>
          </a:p>
          <a:p>
            <a:pPr lvl="1"/>
            <a:r>
              <a:rPr lang="sk-SK" dirty="0">
                <a:solidFill>
                  <a:schemeClr val="tx1"/>
                </a:solidFill>
              </a:rPr>
              <a:t>PERSON,  </a:t>
            </a:r>
            <a:r>
              <a:rPr lang="sk-SK" dirty="0" smtClean="0">
                <a:solidFill>
                  <a:schemeClr val="tx1"/>
                </a:solidFill>
              </a:rPr>
              <a:t>//</a:t>
            </a:r>
            <a:r>
              <a:rPr lang="sk-SK" dirty="0" err="1" smtClean="0">
                <a:solidFill>
                  <a:schemeClr val="tx1"/>
                </a:solidFill>
              </a:rPr>
              <a:t>out</a:t>
            </a:r>
            <a:r>
              <a:rPr lang="sk-SK" dirty="0" smtClean="0">
                <a:solidFill>
                  <a:schemeClr val="tx1"/>
                </a:solidFill>
              </a:rPr>
              <a:t> of </a:t>
            </a:r>
            <a:r>
              <a:rPr lang="sk-SK" dirty="0" err="1" smtClean="0">
                <a:solidFill>
                  <a:schemeClr val="tx1"/>
                </a:solidFill>
              </a:rPr>
              <a:t>playground</a:t>
            </a:r>
            <a:r>
              <a:rPr lang="sk-SK" dirty="0" smtClean="0">
                <a:solidFill>
                  <a:schemeClr val="tx1"/>
                </a:solidFill>
              </a:rPr>
              <a:t> </a:t>
            </a:r>
            <a:endParaRPr lang="sk-SK" dirty="0">
              <a:solidFill>
                <a:schemeClr val="tx1"/>
              </a:solidFill>
            </a:endParaRPr>
          </a:p>
          <a:p>
            <a:pPr lvl="1"/>
            <a:r>
              <a:rPr lang="sk-SK" dirty="0">
                <a:solidFill>
                  <a:schemeClr val="tx1"/>
                </a:solidFill>
              </a:rPr>
              <a:t>GOAL_KEEPER_A, </a:t>
            </a:r>
          </a:p>
          <a:p>
            <a:pPr lvl="1"/>
            <a:r>
              <a:rPr lang="sk-SK" dirty="0">
                <a:solidFill>
                  <a:schemeClr val="tx1"/>
                </a:solidFill>
              </a:rPr>
              <a:t>GOAL_KEEPER_B, </a:t>
            </a:r>
          </a:p>
          <a:p>
            <a:pPr lvl="1"/>
            <a:r>
              <a:rPr lang="sk-SK" dirty="0">
                <a:solidFill>
                  <a:schemeClr val="tx1"/>
                </a:solidFill>
              </a:rPr>
              <a:t>PLAYER_A, </a:t>
            </a:r>
          </a:p>
          <a:p>
            <a:pPr lvl="1"/>
            <a:r>
              <a:rPr lang="sk-SK" dirty="0">
                <a:solidFill>
                  <a:schemeClr val="tx1"/>
                </a:solidFill>
              </a:rPr>
              <a:t>PLAYER_B, </a:t>
            </a:r>
          </a:p>
          <a:p>
            <a:pPr lvl="1"/>
            <a:r>
              <a:rPr lang="sk-SK" dirty="0">
                <a:solidFill>
                  <a:schemeClr val="tx1"/>
                </a:solidFill>
              </a:rPr>
              <a:t>REFEREE,</a:t>
            </a:r>
          </a:p>
          <a:p>
            <a:pPr lvl="1"/>
            <a:r>
              <a:rPr lang="sk-SK" dirty="0">
                <a:solidFill>
                  <a:schemeClr val="tx1"/>
                </a:solidFill>
              </a:rPr>
              <a:t>BALL</a:t>
            </a:r>
          </a:p>
          <a:p>
            <a:r>
              <a:rPr lang="sk-SK" dirty="0">
                <a:solidFill>
                  <a:schemeClr val="tx1"/>
                </a:solidFill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4094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6" y="279400"/>
            <a:ext cx="3762704" cy="627380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 Červena šípka</a:t>
            </a:r>
            <a:br>
              <a:rPr lang="sk-SK" sz="3200" b="1" dirty="0" smtClean="0">
                <a:solidFill>
                  <a:schemeClr val="bg1"/>
                </a:solidFill>
              </a:rPr>
            </a:br>
            <a:r>
              <a:rPr lang="sk-SK" sz="3200" b="1" dirty="0" smtClean="0">
                <a:solidFill>
                  <a:schemeClr val="bg1"/>
                </a:solidFill>
              </a:rPr>
              <a:t>Hráč v dobrom osvetlení sa podoba viac na žltú ako bielu.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sk-SK" sz="32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Modra šípka</a:t>
            </a:r>
            <a:br>
              <a:rPr lang="sk-SK" sz="3200" b="1" dirty="0" smtClean="0">
                <a:solidFill>
                  <a:schemeClr val="bg1"/>
                </a:solidFill>
              </a:rPr>
            </a:br>
            <a:r>
              <a:rPr lang="sk-SK" sz="3200" b="1" dirty="0" smtClean="0">
                <a:solidFill>
                  <a:schemeClr val="bg1"/>
                </a:solidFill>
              </a:rPr>
              <a:t>Rozhodca prechádza pred bannerom, čo spôsobuje problémy.</a:t>
            </a:r>
          </a:p>
          <a:p>
            <a:pPr>
              <a:buFont typeface="Arial" panose="020B0604020202020204" pitchFamily="34" charset="0"/>
              <a:buChar char="•"/>
            </a:pPr>
            <a:endParaRPr lang="sk-SK" sz="32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Zelena šípka</a:t>
            </a:r>
            <a:br>
              <a:rPr lang="sk-SK" sz="3200" b="1" dirty="0" smtClean="0">
                <a:solidFill>
                  <a:schemeClr val="bg1"/>
                </a:solidFill>
              </a:rPr>
            </a:br>
            <a:r>
              <a:rPr lang="sk-SK" sz="3200" b="1" dirty="0" smtClean="0">
                <a:solidFill>
                  <a:schemeClr val="bg1"/>
                </a:solidFill>
              </a:rPr>
              <a:t>Skupinu osôb.</a:t>
            </a:r>
            <a:br>
              <a:rPr lang="sk-SK" sz="3200" b="1" dirty="0" smtClean="0">
                <a:solidFill>
                  <a:schemeClr val="bg1"/>
                </a:solidFill>
              </a:rPr>
            </a:br>
            <a:endParaRPr lang="sk-SK" sz="3200" b="1" dirty="0">
              <a:solidFill>
                <a:schemeClr val="bg1"/>
              </a:solidFill>
            </a:endParaRPr>
          </a:p>
          <a:p>
            <a:endParaRPr lang="sk-SK" sz="3200" b="1" noProof="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100" y="133350"/>
            <a:ext cx="8343900" cy="659130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 flipV="1">
            <a:off x="4297680" y="1387368"/>
            <a:ext cx="1467737" cy="27517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6214997" y="1458111"/>
            <a:ext cx="155586" cy="81126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5031548" y="953677"/>
            <a:ext cx="1571792" cy="300341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8654473" y="2774451"/>
            <a:ext cx="431800" cy="54483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7967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Analýza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00092" y="1962930"/>
            <a:ext cx="10753728" cy="3766186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Identifikovali sme 5 článkov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bg1"/>
                </a:solidFill>
              </a:rPr>
              <a:t>Design of a video processing algorithm for detection of a soccer ball with arbitrary color pattern</a:t>
            </a:r>
            <a:r>
              <a:rPr lang="sk-SK" sz="3200" b="1" dirty="0" smtClean="0">
                <a:solidFill>
                  <a:schemeClr val="bg1"/>
                </a:solidFill>
              </a:rPr>
              <a:t> - R</a:t>
            </a:r>
            <a:r>
              <a:rPr lang="sk-SK" sz="3200" b="1" dirty="0">
                <a:solidFill>
                  <a:schemeClr val="bg1"/>
                </a:solidFill>
              </a:rPr>
              <a:t>. </a:t>
            </a:r>
            <a:r>
              <a:rPr lang="sk-SK" sz="3200" b="1" dirty="0" err="1" smtClean="0">
                <a:solidFill>
                  <a:schemeClr val="bg1"/>
                </a:solidFill>
              </a:rPr>
              <a:t>Woering</a:t>
            </a:r>
            <a:endParaRPr lang="sk-SK" sz="3200" b="1" dirty="0" smtClean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b="1" dirty="0">
                <a:solidFill>
                  <a:schemeClr val="bg1"/>
                </a:solidFill>
              </a:rPr>
              <a:t>Soccer Ball Tracking using Dynamic </a:t>
            </a:r>
            <a:r>
              <a:rPr lang="en-US" sz="3200" b="1" dirty="0" err="1">
                <a:solidFill>
                  <a:schemeClr val="bg1"/>
                </a:solidFill>
              </a:rPr>
              <a:t>Kalman</a:t>
            </a:r>
            <a:r>
              <a:rPr lang="en-US" sz="3200" b="1" dirty="0">
                <a:solidFill>
                  <a:schemeClr val="bg1"/>
                </a:solidFill>
              </a:rPr>
              <a:t> Filter with Velocity Control </a:t>
            </a:r>
            <a:r>
              <a:rPr lang="sk-SK" sz="3200" b="1" dirty="0" smtClean="0">
                <a:solidFill>
                  <a:schemeClr val="bg1"/>
                </a:solidFill>
              </a:rPr>
              <a:t>- </a:t>
            </a:r>
            <a:r>
              <a:rPr lang="en-US" sz="3200" b="1" dirty="0" smtClean="0">
                <a:solidFill>
                  <a:schemeClr val="bg1"/>
                </a:solidFill>
              </a:rPr>
              <a:t>Jong-Yun Kim</a:t>
            </a:r>
            <a:endParaRPr lang="sk-SK" sz="3200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ISSI-NCR: </a:t>
            </a:r>
            <a:r>
              <a:rPr lang="en-US" sz="3200" b="1" dirty="0" smtClean="0">
                <a:solidFill>
                  <a:schemeClr val="bg1"/>
                </a:solidFill>
              </a:rPr>
              <a:t>Operation </a:t>
            </a:r>
            <a:r>
              <a:rPr lang="en-US" sz="3200" b="1" dirty="0">
                <a:solidFill>
                  <a:schemeClr val="bg1"/>
                </a:solidFill>
              </a:rPr>
              <a:t>Agreement CNR-FIGC: New technologies to support </a:t>
            </a:r>
            <a:r>
              <a:rPr lang="en-US" sz="3200" b="1" dirty="0" smtClean="0">
                <a:solidFill>
                  <a:schemeClr val="bg1"/>
                </a:solidFill>
              </a:rPr>
              <a:t>referee</a:t>
            </a:r>
            <a:endParaRPr lang="sk-SK" sz="32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90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</a:t>
            </a:r>
            <a:r>
              <a:rPr lang="en-US" b="1" dirty="0" smtClean="0">
                <a:solidFill>
                  <a:schemeClr val="bg1"/>
                </a:solidFill>
              </a:rPr>
              <a:t>8</a:t>
            </a:r>
            <a:r>
              <a:rPr lang="sk-SK" b="1" dirty="0" smtClean="0">
                <a:solidFill>
                  <a:schemeClr val="bg1"/>
                </a:solidFill>
              </a:rPr>
              <a:t>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3600" b="1" dirty="0">
                <a:solidFill>
                  <a:schemeClr val="bg1"/>
                </a:solidFill>
              </a:rPr>
              <a:t>Motion </a:t>
            </a:r>
            <a:r>
              <a:rPr lang="sv-SE" sz="3600" b="1" dirty="0" smtClean="0">
                <a:solidFill>
                  <a:schemeClr val="bg1"/>
                </a:solidFill>
              </a:rPr>
              <a:t>tracker</a:t>
            </a:r>
            <a:endParaRPr lang="sv-SE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03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 smtClean="0">
                <a:solidFill>
                  <a:schemeClr val="bg1"/>
                </a:solidFill>
              </a:rPr>
              <a:t>Problémy pri prototype </a:t>
            </a:r>
            <a:r>
              <a:rPr lang="en-US" b="1" dirty="0" smtClean="0">
                <a:solidFill>
                  <a:schemeClr val="bg1"/>
                </a:solidFill>
              </a:rPr>
              <a:t>8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5" y="1727201"/>
            <a:ext cx="11899775" cy="4826000"/>
          </a:xfrm>
        </p:spPr>
        <p:txBody>
          <a:bodyPr>
            <a:normAutofit/>
          </a:bodyPr>
          <a:lstStyle/>
          <a:p>
            <a:pPr lvl="1" algn="just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hráči </a:t>
            </a:r>
            <a:r>
              <a:rPr lang="sk-SK" sz="3200" b="1" dirty="0" smtClean="0">
                <a:solidFill>
                  <a:schemeClr val="bg1"/>
                </a:solidFill>
              </a:rPr>
              <a:t>sa neustále </a:t>
            </a:r>
            <a:r>
              <a:rPr lang="sk-SK" sz="3200" b="1" dirty="0" smtClean="0">
                <a:solidFill>
                  <a:schemeClr val="bg1"/>
                </a:solidFill>
              </a:rPr>
              <a:t>otáčajú</a:t>
            </a:r>
            <a:r>
              <a:rPr lang="en-US" sz="3200" b="1" dirty="0" smtClean="0">
                <a:solidFill>
                  <a:schemeClr val="bg1"/>
                </a:solidFill>
              </a:rPr>
              <a:t>, </a:t>
            </a:r>
            <a:r>
              <a:rPr lang="sk-SK" sz="3200" b="1" dirty="0" smtClean="0">
                <a:solidFill>
                  <a:schemeClr val="bg1"/>
                </a:solidFill>
              </a:rPr>
              <a:t>hýbu nepredvídateľne</a:t>
            </a:r>
            <a:endParaRPr lang="en-US" sz="3200" b="1" dirty="0">
              <a:solidFill>
                <a:schemeClr val="bg1"/>
              </a:solidFill>
            </a:endParaRPr>
          </a:p>
          <a:p>
            <a:pPr lvl="1" algn="just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s</a:t>
            </a:r>
            <a:r>
              <a:rPr lang="en-US" sz="3200" b="1" dirty="0" smtClean="0">
                <a:solidFill>
                  <a:schemeClr val="bg1"/>
                </a:solidFill>
              </a:rPr>
              <a:t>parse feature detector, </a:t>
            </a:r>
            <a:r>
              <a:rPr lang="sk-SK" sz="3200" b="1" dirty="0" err="1" smtClean="0">
                <a:solidFill>
                  <a:schemeClr val="bg1"/>
                </a:solidFill>
              </a:rPr>
              <a:t>calcOpticalFlowPyrLK</a:t>
            </a:r>
            <a:r>
              <a:rPr lang="sk-SK" sz="3200" b="1" dirty="0" smtClean="0">
                <a:solidFill>
                  <a:schemeClr val="bg1"/>
                </a:solidFill>
              </a:rPr>
              <a:t> </a:t>
            </a:r>
            <a:r>
              <a:rPr lang="sk-SK" sz="3200" b="1" dirty="0">
                <a:solidFill>
                  <a:schemeClr val="bg1"/>
                </a:solidFill>
              </a:rPr>
              <a:t>je na konkrétne pixely 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lvl="1" algn="just">
              <a:buFontTx/>
              <a:buChar char="-"/>
            </a:pPr>
            <a:r>
              <a:rPr lang="en-US" sz="3200" b="1" dirty="0" err="1" smtClean="0">
                <a:solidFill>
                  <a:schemeClr val="bg1"/>
                </a:solidFill>
              </a:rPr>
              <a:t>goodFeaturesToTrack</a:t>
            </a:r>
            <a:r>
              <a:rPr lang="en-US" sz="3200" b="1" dirty="0" smtClean="0">
                <a:solidFill>
                  <a:schemeClr val="bg1"/>
                </a:solidFill>
              </a:rPr>
              <a:t> – </a:t>
            </a:r>
            <a:r>
              <a:rPr lang="sk-SK" sz="3200" b="1" dirty="0" smtClean="0">
                <a:solidFill>
                  <a:schemeClr val="bg1"/>
                </a:solidFill>
              </a:rPr>
              <a:t>nepoužiteľne, málo hrán, hráča predstavujú 2-3 homogénne oblasti</a:t>
            </a:r>
          </a:p>
          <a:p>
            <a:pPr lvl="1" algn="just">
              <a:buFontTx/>
              <a:buChar char="-"/>
            </a:pPr>
            <a:r>
              <a:rPr lang="sk-SK" sz="3200" b="1" dirty="0" err="1" smtClean="0">
                <a:solidFill>
                  <a:schemeClr val="bg1"/>
                </a:solidFill>
              </a:rPr>
              <a:t>cornerSubPix</a:t>
            </a:r>
            <a:r>
              <a:rPr lang="sk-SK" sz="3200" b="1" dirty="0" smtClean="0">
                <a:solidFill>
                  <a:schemeClr val="bg1"/>
                </a:solidFill>
              </a:rPr>
              <a:t> – zbytočné pre náš projekt</a:t>
            </a:r>
          </a:p>
          <a:p>
            <a:pPr lvl="1" algn="just">
              <a:buFontTx/>
              <a:buChar char="-"/>
            </a:pPr>
            <a:endParaRPr lang="sk-SK" sz="3200" b="1" dirty="0">
              <a:solidFill>
                <a:schemeClr val="bg1"/>
              </a:solidFill>
            </a:endParaRPr>
          </a:p>
          <a:p>
            <a:pPr lvl="1" algn="just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Potrebujeme si ukladať informácie o objektoch na snímke</a:t>
            </a:r>
          </a:p>
          <a:p>
            <a:pPr lvl="1" algn="just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Následne pozície (pixely) pre sledovanie</a:t>
            </a:r>
          </a:p>
          <a:p>
            <a:pPr lvl="1" algn="just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A históriu pohybu objektu</a:t>
            </a:r>
            <a:endParaRPr lang="sk-SK" sz="32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11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 smtClean="0">
                <a:solidFill>
                  <a:schemeClr val="bg1"/>
                </a:solidFill>
              </a:rPr>
              <a:t>P</a:t>
            </a:r>
            <a:r>
              <a:rPr lang="sk-SK" b="1" dirty="0" smtClean="0">
                <a:solidFill>
                  <a:schemeClr val="bg1"/>
                </a:solidFill>
              </a:rPr>
              <a:t>rototyp </a:t>
            </a:r>
            <a:r>
              <a:rPr lang="en-US" b="1" dirty="0" smtClean="0">
                <a:solidFill>
                  <a:schemeClr val="bg1"/>
                </a:solidFill>
              </a:rPr>
              <a:t>8</a:t>
            </a:r>
            <a:r>
              <a:rPr lang="sk-SK" b="1" dirty="0" smtClean="0">
                <a:solidFill>
                  <a:schemeClr val="bg1"/>
                </a:solidFill>
              </a:rPr>
              <a:t> entity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5806" y="1901615"/>
            <a:ext cx="3529765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sk-SK" dirty="0" err="1" smtClean="0"/>
              <a:t>class</a:t>
            </a:r>
            <a:r>
              <a:rPr lang="sk-SK" dirty="0" smtClean="0"/>
              <a:t> </a:t>
            </a:r>
            <a:r>
              <a:rPr lang="sk-SK" dirty="0" err="1"/>
              <a:t>FrameObject</a:t>
            </a:r>
            <a:r>
              <a:rPr lang="sk-SK" dirty="0"/>
              <a:t> {</a:t>
            </a:r>
          </a:p>
          <a:p>
            <a:r>
              <a:rPr lang="en-US" dirty="0" smtClean="0"/>
              <a:t>   </a:t>
            </a:r>
            <a:r>
              <a:rPr lang="sk-SK" dirty="0" err="1" smtClean="0"/>
              <a:t>RotatedRect</a:t>
            </a:r>
            <a:r>
              <a:rPr lang="sk-SK" dirty="0" smtClean="0"/>
              <a:t> </a:t>
            </a:r>
            <a:r>
              <a:rPr lang="sk-SK" dirty="0" err="1"/>
              <a:t>m_boundary</a:t>
            </a:r>
            <a:r>
              <a:rPr lang="sk-SK" dirty="0"/>
              <a:t>;</a:t>
            </a:r>
          </a:p>
          <a:p>
            <a:r>
              <a:rPr lang="en-US" dirty="0" smtClean="0"/>
              <a:t>   </a:t>
            </a:r>
            <a:r>
              <a:rPr lang="sk-SK" dirty="0" err="1" smtClean="0"/>
              <a:t>vector</a:t>
            </a:r>
            <a:r>
              <a:rPr lang="sk-SK" dirty="0" smtClean="0"/>
              <a:t>&lt;Point</a:t>
            </a:r>
            <a:r>
              <a:rPr lang="sk-SK" dirty="0"/>
              <a:t>&gt; </a:t>
            </a:r>
            <a:r>
              <a:rPr lang="sk-SK" dirty="0" err="1" smtClean="0"/>
              <a:t>m_countour</a:t>
            </a:r>
            <a:r>
              <a:rPr lang="sk-SK" dirty="0" smtClean="0"/>
              <a:t>;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sk-SK" dirty="0" err="1" smtClean="0"/>
              <a:t>DetectedObjectType</a:t>
            </a:r>
            <a:r>
              <a:rPr lang="sk-SK" dirty="0" smtClean="0"/>
              <a:t> </a:t>
            </a:r>
            <a:r>
              <a:rPr lang="sk-SK" dirty="0"/>
              <a:t>type</a:t>
            </a:r>
            <a:r>
              <a:rPr lang="sk-SK" dirty="0" smtClean="0"/>
              <a:t>;</a:t>
            </a:r>
            <a:br>
              <a:rPr lang="sk-SK" dirty="0" smtClean="0"/>
            </a:br>
            <a:r>
              <a:rPr lang="sk-SK" dirty="0" smtClean="0"/>
              <a:t>   </a:t>
            </a:r>
            <a:r>
              <a:rPr lang="sk-SK" dirty="0" err="1" smtClean="0"/>
              <a:t>FrameObject</a:t>
            </a:r>
            <a:r>
              <a:rPr lang="en-US" dirty="0" smtClean="0"/>
              <a:t>* </a:t>
            </a:r>
            <a:r>
              <a:rPr lang="en-US" dirty="0" err="1" smtClean="0"/>
              <a:t>m_previous</a:t>
            </a:r>
            <a:r>
              <a:rPr lang="en-US" dirty="0" smtClean="0"/>
              <a:t>;</a:t>
            </a:r>
            <a:endParaRPr lang="sk-SK" dirty="0" smtClean="0"/>
          </a:p>
          <a:p>
            <a:r>
              <a:rPr lang="en-US" dirty="0" smtClean="0">
                <a:solidFill>
                  <a:schemeClr val="tx1"/>
                </a:solidFill>
              </a:rPr>
              <a:t>}</a:t>
            </a:r>
          </a:p>
          <a:p>
            <a:endParaRPr lang="sk-SK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81377" y="1901614"/>
            <a:ext cx="3529765" cy="203132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sk-SK" dirty="0" err="1" smtClean="0"/>
              <a:t>class</a:t>
            </a:r>
            <a:r>
              <a:rPr lang="sk-SK" dirty="0" smtClean="0"/>
              <a:t> </a:t>
            </a:r>
            <a:r>
              <a:rPr lang="sk-SK" dirty="0" err="1"/>
              <a:t>TraceTrack</a:t>
            </a:r>
            <a:r>
              <a:rPr lang="sk-SK" dirty="0"/>
              <a:t> {</a:t>
            </a:r>
          </a:p>
          <a:p>
            <a:r>
              <a:rPr lang="en-US" dirty="0" smtClean="0"/>
              <a:t>   </a:t>
            </a:r>
            <a:r>
              <a:rPr lang="sk-SK" dirty="0" err="1" smtClean="0"/>
              <a:t>vector</a:t>
            </a:r>
            <a:r>
              <a:rPr lang="sk-SK" dirty="0" smtClean="0"/>
              <a:t>&lt;Point2f</a:t>
            </a:r>
            <a:r>
              <a:rPr lang="sk-SK" dirty="0"/>
              <a:t>&gt; </a:t>
            </a:r>
            <a:r>
              <a:rPr lang="sk-SK" dirty="0" err="1"/>
              <a:t>points</a:t>
            </a:r>
            <a:r>
              <a:rPr lang="sk-SK" dirty="0"/>
              <a:t>[2];</a:t>
            </a:r>
          </a:p>
          <a:p>
            <a:r>
              <a:rPr lang="en-US" dirty="0" smtClean="0"/>
              <a:t>   </a:t>
            </a:r>
            <a:r>
              <a:rPr lang="sk-SK" dirty="0" err="1" smtClean="0"/>
              <a:t>FrameObject</a:t>
            </a:r>
            <a:r>
              <a:rPr lang="sk-SK" dirty="0"/>
              <a:t>* </a:t>
            </a:r>
            <a:r>
              <a:rPr lang="sk-SK" dirty="0" err="1"/>
              <a:t>tracing</a:t>
            </a:r>
            <a:r>
              <a:rPr lang="sk-SK" dirty="0"/>
              <a:t>;</a:t>
            </a:r>
          </a:p>
          <a:p>
            <a:r>
              <a:rPr lang="sk-SK" dirty="0" smtClean="0"/>
              <a:t>};</a:t>
            </a:r>
            <a:endParaRPr lang="en-US" dirty="0" smtClean="0"/>
          </a:p>
          <a:p>
            <a:endParaRPr lang="en-US" dirty="0"/>
          </a:p>
          <a:p>
            <a:endParaRPr lang="sk-SK" dirty="0"/>
          </a:p>
        </p:txBody>
      </p:sp>
      <p:sp>
        <p:nvSpPr>
          <p:cNvPr id="8" name="TextBox 7"/>
          <p:cNvSpPr txBox="1"/>
          <p:nvPr/>
        </p:nvSpPr>
        <p:spPr>
          <a:xfrm>
            <a:off x="7736948" y="1901614"/>
            <a:ext cx="3529765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sk-SK" dirty="0" err="1"/>
              <a:t>vector</a:t>
            </a:r>
            <a:r>
              <a:rPr lang="sk-SK" dirty="0"/>
              <a:t>&lt;</a:t>
            </a:r>
            <a:r>
              <a:rPr lang="sk-SK" dirty="0" err="1"/>
              <a:t>TraceTrack</a:t>
            </a:r>
            <a:r>
              <a:rPr lang="sk-SK" dirty="0"/>
              <a:t>*&gt; </a:t>
            </a:r>
            <a:r>
              <a:rPr lang="sk-SK" dirty="0" err="1"/>
              <a:t>m_footprints</a:t>
            </a:r>
            <a:r>
              <a:rPr lang="sk-SK" dirty="0"/>
              <a:t>;</a:t>
            </a:r>
            <a:endParaRPr lang="en-US" dirty="0"/>
          </a:p>
          <a:p>
            <a:endParaRPr lang="sk-SK" dirty="0"/>
          </a:p>
        </p:txBody>
      </p:sp>
      <p:sp>
        <p:nvSpPr>
          <p:cNvPr id="9" name="Content Placeholder 4"/>
          <p:cNvSpPr>
            <a:spLocks noGrp="1"/>
          </p:cNvSpPr>
          <p:nvPr>
            <p:ph idx="1"/>
          </p:nvPr>
        </p:nvSpPr>
        <p:spPr>
          <a:xfrm>
            <a:off x="146112" y="5123544"/>
            <a:ext cx="11899775" cy="1538513"/>
          </a:xfrm>
        </p:spPr>
        <p:txBody>
          <a:bodyPr>
            <a:normAutofit/>
          </a:bodyPr>
          <a:lstStyle/>
          <a:p>
            <a:pPr lvl="1" algn="just">
              <a:buFontTx/>
              <a:buChar char="-"/>
            </a:pPr>
            <a:r>
              <a:rPr lang="sk-SK" sz="3200" b="1" dirty="0">
                <a:solidFill>
                  <a:schemeClr val="bg1"/>
                </a:solidFill>
              </a:rPr>
              <a:t>Môžeme sledovať N objektov</a:t>
            </a:r>
          </a:p>
        </p:txBody>
      </p:sp>
    </p:spTree>
    <p:extLst>
      <p:ext uri="{BB962C8B-B14F-4D97-AF65-F5344CB8AC3E}">
        <p14:creationId xmlns:p14="http://schemas.microsoft.com/office/powerpoint/2010/main" val="196165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 smtClean="0">
                <a:solidFill>
                  <a:schemeClr val="bg1"/>
                </a:solidFill>
              </a:rPr>
              <a:t>Algoritmus sledovania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85395" y="1727201"/>
            <a:ext cx="11899775" cy="4826000"/>
          </a:xfrm>
        </p:spPr>
        <p:txBody>
          <a:bodyPr>
            <a:normAutofit/>
          </a:bodyPr>
          <a:lstStyle/>
          <a:p>
            <a:pPr lvl="1" algn="just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Používateľ klikne na objekt, ten sa pridá do zoznamu</a:t>
            </a:r>
          </a:p>
          <a:p>
            <a:pPr lvl="1" algn="just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Detegovaný objekt sa začne sledovať, keď je určitého typu</a:t>
            </a:r>
          </a:p>
          <a:p>
            <a:pPr lvl="1" algn="just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Uložíme si objekt, jeho kontúru, jeho pozíciu, pixely v kontúre</a:t>
            </a:r>
          </a:p>
          <a:p>
            <a:pPr lvl="1">
              <a:buFontTx/>
              <a:buChar char="-"/>
            </a:pPr>
            <a:endParaRPr lang="sk-SK" sz="3200" b="1" dirty="0" smtClean="0">
              <a:solidFill>
                <a:schemeClr val="bg1"/>
              </a:solidFill>
            </a:endParaRPr>
          </a:p>
          <a:p>
            <a:pPr lvl="1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V ďalšom snímku ....</a:t>
            </a:r>
          </a:p>
          <a:p>
            <a:pPr lvl="1">
              <a:buFontTx/>
              <a:buChar char="-"/>
            </a:pPr>
            <a:r>
              <a:rPr lang="sk-SK" sz="3200" b="1" dirty="0">
                <a:solidFill>
                  <a:schemeClr val="bg1"/>
                </a:solidFill>
              </a:rPr>
              <a:t>M</a:t>
            </a:r>
            <a:r>
              <a:rPr lang="sk-SK" sz="3200" b="1" dirty="0" smtClean="0">
                <a:solidFill>
                  <a:schemeClr val="bg1"/>
                </a:solidFill>
              </a:rPr>
              <a:t>apujeme staré pozície každého pixelu v objekte na nové cez </a:t>
            </a:r>
            <a:r>
              <a:rPr lang="sk-SK" sz="3200" b="1" dirty="0" err="1" smtClean="0">
                <a:solidFill>
                  <a:schemeClr val="bg1"/>
                </a:solidFill>
              </a:rPr>
              <a:t>calcOpticalFlowPyrLK</a:t>
            </a:r>
            <a:endParaRPr lang="sk-SK" sz="3200" b="1" dirty="0" smtClean="0">
              <a:solidFill>
                <a:schemeClr val="bg1"/>
              </a:solidFill>
            </a:endParaRPr>
          </a:p>
          <a:p>
            <a:pPr lvl="1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Niektoré pixely sa stratia, zvyčajne to je 0.1% </a:t>
            </a:r>
          </a:p>
          <a:p>
            <a:pPr lvl="1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Keď stratím viac ako 30</a:t>
            </a:r>
            <a:r>
              <a:rPr lang="sk-SK" sz="3200" b="1" dirty="0" smtClean="0">
                <a:solidFill>
                  <a:schemeClr val="bg1"/>
                </a:solidFill>
              </a:rPr>
              <a:t> % pixelov, tak som ten objekt stratil</a:t>
            </a:r>
          </a:p>
          <a:p>
            <a:pPr lvl="1" algn="just">
              <a:buFontTx/>
              <a:buChar char="-"/>
            </a:pPr>
            <a:endParaRPr lang="sk-SK" sz="32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51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305" y="0"/>
            <a:ext cx="4489347" cy="35463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652" y="1"/>
            <a:ext cx="4489348" cy="35463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0463" y="0"/>
            <a:ext cx="4489347" cy="3546380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H="1" flipV="1">
            <a:off x="1234119" y="1356796"/>
            <a:ext cx="442281" cy="34019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9850586" y="1356796"/>
            <a:ext cx="351747" cy="66444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618133" y="2946216"/>
            <a:ext cx="2809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 smtClean="0">
                <a:solidFill>
                  <a:schemeClr val="bg1"/>
                </a:solidFill>
              </a:rPr>
              <a:t>Snímok č. 130</a:t>
            </a:r>
            <a:endParaRPr lang="sk-SK" sz="2000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69228" y="2946216"/>
            <a:ext cx="2809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 smtClean="0">
                <a:solidFill>
                  <a:schemeClr val="bg1"/>
                </a:solidFill>
              </a:rPr>
              <a:t>Snímok č. 20</a:t>
            </a:r>
            <a:endParaRPr lang="sk-SK" sz="2000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107480" y="2993687"/>
            <a:ext cx="2809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 smtClean="0">
                <a:solidFill>
                  <a:schemeClr val="bg1"/>
                </a:solidFill>
              </a:rPr>
              <a:t>Snímok č. 170</a:t>
            </a:r>
            <a:endParaRPr lang="sk-SK" sz="2000" b="1" dirty="0">
              <a:solidFill>
                <a:schemeClr val="bg1"/>
              </a:solidFill>
            </a:endParaRPr>
          </a:p>
        </p:txBody>
      </p:sp>
      <p:sp>
        <p:nvSpPr>
          <p:cNvPr id="22" name="Content Placeholder 4"/>
          <p:cNvSpPr>
            <a:spLocks noGrp="1"/>
          </p:cNvSpPr>
          <p:nvPr>
            <p:ph idx="1"/>
          </p:nvPr>
        </p:nvSpPr>
        <p:spPr>
          <a:xfrm>
            <a:off x="146112" y="4083829"/>
            <a:ext cx="11899775" cy="2408767"/>
          </a:xfrm>
        </p:spPr>
        <p:txBody>
          <a:bodyPr>
            <a:normAutofit/>
          </a:bodyPr>
          <a:lstStyle/>
          <a:p>
            <a:pPr lvl="1">
              <a:buFontTx/>
              <a:buChar char="-"/>
            </a:pPr>
            <a:r>
              <a:rPr lang="sk-SK" sz="3200" b="1" dirty="0">
                <a:solidFill>
                  <a:schemeClr val="bg1"/>
                </a:solidFill>
              </a:rPr>
              <a:t>Detegujem </a:t>
            </a:r>
            <a:r>
              <a:rPr lang="sk-SK" sz="3200" b="1" dirty="0" smtClean="0">
                <a:solidFill>
                  <a:schemeClr val="bg1"/>
                </a:solidFill>
              </a:rPr>
              <a:t>nové </a:t>
            </a:r>
            <a:r>
              <a:rPr lang="sk-SK" sz="3200" b="1" dirty="0">
                <a:solidFill>
                  <a:schemeClr val="bg1"/>
                </a:solidFill>
              </a:rPr>
              <a:t>objekty a porovnám si ich pozície s mapovanými</a:t>
            </a:r>
          </a:p>
          <a:p>
            <a:pPr lvl="1">
              <a:buFontTx/>
              <a:buChar char="-"/>
            </a:pPr>
            <a:r>
              <a:rPr lang="sk-SK" sz="3200" b="1" dirty="0">
                <a:solidFill>
                  <a:schemeClr val="bg1"/>
                </a:solidFill>
              </a:rPr>
              <a:t>Keď sedí 90</a:t>
            </a:r>
            <a:r>
              <a:rPr lang="en-US" sz="3200" b="1" dirty="0">
                <a:solidFill>
                  <a:schemeClr val="bg1"/>
                </a:solidFill>
              </a:rPr>
              <a:t> %</a:t>
            </a:r>
            <a:r>
              <a:rPr lang="sk-SK" sz="3200" b="1" dirty="0">
                <a:solidFill>
                  <a:schemeClr val="bg1"/>
                </a:solidFill>
              </a:rPr>
              <a:t> tak detegovaný objekt je vlastne ten istý zo starej </a:t>
            </a:r>
            <a:r>
              <a:rPr lang="sk-SK" sz="3200" b="1" dirty="0" smtClean="0">
                <a:solidFill>
                  <a:schemeClr val="bg1"/>
                </a:solidFill>
              </a:rPr>
              <a:t>snímky</a:t>
            </a:r>
          </a:p>
          <a:p>
            <a:pPr lvl="1">
              <a:buFontTx/>
              <a:buChar char="-"/>
            </a:pPr>
            <a:r>
              <a:rPr lang="sk-SK" sz="3200" b="1" dirty="0" smtClean="0">
                <a:solidFill>
                  <a:schemeClr val="bg1"/>
                </a:solidFill>
              </a:rPr>
              <a:t>Každý 10 snímok je vhodné nahradiť </a:t>
            </a:r>
            <a:r>
              <a:rPr lang="sk-SK" sz="3200" b="1" dirty="0" err="1" smtClean="0">
                <a:solidFill>
                  <a:schemeClr val="bg1"/>
                </a:solidFill>
              </a:rPr>
              <a:t>trakované</a:t>
            </a:r>
            <a:r>
              <a:rPr lang="sk-SK" sz="3200" b="1" dirty="0" smtClean="0">
                <a:solidFill>
                  <a:schemeClr val="bg1"/>
                </a:solidFill>
              </a:rPr>
              <a:t> body za body z objektu</a:t>
            </a:r>
          </a:p>
          <a:p>
            <a:pPr lvl="1">
              <a:buFontTx/>
              <a:buChar char="-"/>
            </a:pPr>
            <a:endParaRPr lang="sk-SK" sz="3200" b="1" dirty="0">
              <a:solidFill>
                <a:schemeClr val="bg1"/>
              </a:solidFill>
            </a:endParaRPr>
          </a:p>
          <a:p>
            <a:pPr lvl="1" algn="just">
              <a:buFontTx/>
              <a:buChar char="-"/>
            </a:pPr>
            <a:endParaRPr lang="sk-SK" sz="32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93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noProof="0" dirty="0" smtClean="0">
                <a:solidFill>
                  <a:schemeClr val="bg1"/>
                </a:solidFill>
              </a:rPr>
              <a:t>Video ukážka</a:t>
            </a:r>
            <a:endParaRPr lang="sk-SK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65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Záver</a:t>
            </a:r>
            <a:endParaRPr lang="sk-SK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65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260800"/>
          </a:xfrm>
        </p:spPr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Zhrnutie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57606" y="1153886"/>
            <a:ext cx="3584194" cy="16129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" name="Rectangle 7"/>
          <p:cNvSpPr/>
          <p:nvPr/>
        </p:nvSpPr>
        <p:spPr>
          <a:xfrm>
            <a:off x="4303903" y="1153886"/>
            <a:ext cx="3584194" cy="161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9" name="Rectangle 8"/>
          <p:cNvSpPr/>
          <p:nvPr/>
        </p:nvSpPr>
        <p:spPr>
          <a:xfrm>
            <a:off x="7950200" y="1153886"/>
            <a:ext cx="3584194" cy="161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0" name="Rectangle 9"/>
          <p:cNvSpPr/>
          <p:nvPr/>
        </p:nvSpPr>
        <p:spPr>
          <a:xfrm>
            <a:off x="657606" y="2915591"/>
            <a:ext cx="3584194" cy="161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1" name="Rectangle 10"/>
          <p:cNvSpPr/>
          <p:nvPr/>
        </p:nvSpPr>
        <p:spPr>
          <a:xfrm>
            <a:off x="4303903" y="2938026"/>
            <a:ext cx="3584194" cy="161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2" name="Rectangle 11"/>
          <p:cNvSpPr/>
          <p:nvPr/>
        </p:nvSpPr>
        <p:spPr>
          <a:xfrm>
            <a:off x="7950200" y="2938026"/>
            <a:ext cx="3584194" cy="161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8" name="Oval 17"/>
          <p:cNvSpPr/>
          <p:nvPr/>
        </p:nvSpPr>
        <p:spPr>
          <a:xfrm>
            <a:off x="4708906" y="2077602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20" name="Straight Connector 19"/>
          <p:cNvCxnSpPr>
            <a:stCxn id="18" idx="4"/>
          </p:cNvCxnSpPr>
          <p:nvPr/>
        </p:nvCxnSpPr>
        <p:spPr>
          <a:xfrm flipH="1">
            <a:off x="4794631" y="2277627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804156" y="2488660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4608894" y="2488660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4804156" y="2277627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4608894" y="2249052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>
            <a:off x="5534930" y="1675807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62" name="Straight Connector 61"/>
          <p:cNvCxnSpPr>
            <a:stCxn id="61" idx="4"/>
          </p:cNvCxnSpPr>
          <p:nvPr/>
        </p:nvCxnSpPr>
        <p:spPr>
          <a:xfrm flipH="1">
            <a:off x="5620655" y="1875832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630180" y="2086865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>
            <a:off x="5434918" y="2086865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630180" y="1875832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H="1" flipV="1">
            <a:off x="5434918" y="1847257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7042182" y="1320893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68" name="Straight Connector 67"/>
          <p:cNvCxnSpPr>
            <a:stCxn id="67" idx="4"/>
          </p:cNvCxnSpPr>
          <p:nvPr/>
        </p:nvCxnSpPr>
        <p:spPr>
          <a:xfrm flipH="1">
            <a:off x="7127907" y="1520918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7137432" y="1731951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6942170" y="1731951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V="1">
            <a:off x="7137432" y="1520918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flipH="1" flipV="1">
            <a:off x="6942170" y="1492343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Oval 78"/>
          <p:cNvSpPr/>
          <p:nvPr/>
        </p:nvSpPr>
        <p:spPr>
          <a:xfrm>
            <a:off x="8269922" y="2077602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80" name="Straight Connector 79"/>
          <p:cNvCxnSpPr>
            <a:stCxn id="79" idx="4"/>
          </p:cNvCxnSpPr>
          <p:nvPr/>
        </p:nvCxnSpPr>
        <p:spPr>
          <a:xfrm flipH="1">
            <a:off x="8355647" y="2277627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365172" y="2488660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8169910" y="2488660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8365172" y="2277627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H="1" flipV="1">
            <a:off x="8169910" y="2249052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>
            <a:off x="9095946" y="1675807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86" name="Straight Connector 85"/>
          <p:cNvCxnSpPr>
            <a:stCxn id="85" idx="4"/>
          </p:cNvCxnSpPr>
          <p:nvPr/>
        </p:nvCxnSpPr>
        <p:spPr>
          <a:xfrm flipH="1">
            <a:off x="9181671" y="1875832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9191196" y="2086865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H="1">
            <a:off x="8995934" y="2086865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 flipV="1">
            <a:off x="9191196" y="1875832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 flipV="1">
            <a:off x="8995934" y="1847257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>
            <a:off x="10603198" y="1320893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92" name="Straight Connector 91"/>
          <p:cNvCxnSpPr/>
          <p:nvPr/>
        </p:nvCxnSpPr>
        <p:spPr>
          <a:xfrm>
            <a:off x="10698448" y="1731951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H="1">
            <a:off x="10503186" y="1731951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10698448" y="1520918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H="1" flipV="1">
            <a:off x="10503186" y="1492343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10688924" y="1520918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>
            <a:off x="10811621" y="1487900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98" name="Straight Connector 97"/>
          <p:cNvCxnSpPr/>
          <p:nvPr/>
        </p:nvCxnSpPr>
        <p:spPr>
          <a:xfrm>
            <a:off x="10906871" y="1898958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>
            <a:off x="10711609" y="1898958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V="1">
            <a:off x="10906871" y="1687925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H="1" flipV="1">
            <a:off x="10711609" y="1659350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>
            <a:off x="10897347" y="1687925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272599" y="1459325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04" name="Straight Connector 103"/>
          <p:cNvCxnSpPr/>
          <p:nvPr/>
        </p:nvCxnSpPr>
        <p:spPr>
          <a:xfrm>
            <a:off x="7367849" y="1870383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7172587" y="1870383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V="1">
            <a:off x="7367849" y="1659350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 flipV="1">
            <a:off x="7172587" y="1630775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7358325" y="1659350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Oval 108"/>
          <p:cNvSpPr/>
          <p:nvPr/>
        </p:nvSpPr>
        <p:spPr>
          <a:xfrm>
            <a:off x="3135455" y="3158551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10" name="Straight Connector 109"/>
          <p:cNvCxnSpPr/>
          <p:nvPr/>
        </p:nvCxnSpPr>
        <p:spPr>
          <a:xfrm>
            <a:off x="3230705" y="3569609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H="1">
            <a:off x="3035443" y="3569609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3230705" y="3358576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flipH="1" flipV="1">
            <a:off x="3035443" y="3330001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flipH="1">
            <a:off x="3221181" y="3358576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Oval 114"/>
          <p:cNvSpPr/>
          <p:nvPr/>
        </p:nvSpPr>
        <p:spPr>
          <a:xfrm>
            <a:off x="3343878" y="3325558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16" name="Straight Connector 115"/>
          <p:cNvCxnSpPr/>
          <p:nvPr/>
        </p:nvCxnSpPr>
        <p:spPr>
          <a:xfrm>
            <a:off x="3439128" y="3736616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 flipH="1">
            <a:off x="3243866" y="3736616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 flipV="1">
            <a:off x="3439128" y="3525583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H="1" flipV="1">
            <a:off x="3243866" y="3497008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 flipH="1">
            <a:off x="3429604" y="3525583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Oval 120"/>
          <p:cNvSpPr/>
          <p:nvPr/>
        </p:nvSpPr>
        <p:spPr>
          <a:xfrm>
            <a:off x="10522066" y="3158551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22" name="Straight Connector 121"/>
          <p:cNvCxnSpPr/>
          <p:nvPr/>
        </p:nvCxnSpPr>
        <p:spPr>
          <a:xfrm>
            <a:off x="10617316" y="3569609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 flipH="1">
            <a:off x="10422054" y="3569609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 flipV="1">
            <a:off x="10617316" y="3358576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H="1" flipV="1">
            <a:off x="10422054" y="3330001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H="1">
            <a:off x="10607792" y="3358576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Oval 126"/>
          <p:cNvSpPr/>
          <p:nvPr/>
        </p:nvSpPr>
        <p:spPr>
          <a:xfrm>
            <a:off x="10730489" y="3325558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28" name="Straight Connector 127"/>
          <p:cNvCxnSpPr/>
          <p:nvPr/>
        </p:nvCxnSpPr>
        <p:spPr>
          <a:xfrm>
            <a:off x="10825739" y="3736616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 flipH="1">
            <a:off x="10630477" y="3736616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V="1">
            <a:off x="10825739" y="3525583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H="1" flipV="1">
            <a:off x="10630477" y="3497008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flipH="1">
            <a:off x="10816215" y="3525583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 132"/>
          <p:cNvSpPr/>
          <p:nvPr/>
        </p:nvSpPr>
        <p:spPr>
          <a:xfrm>
            <a:off x="657606" y="4644274"/>
            <a:ext cx="3584194" cy="161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4" name="Rectangle 133"/>
          <p:cNvSpPr/>
          <p:nvPr/>
        </p:nvSpPr>
        <p:spPr>
          <a:xfrm>
            <a:off x="4303903" y="4666709"/>
            <a:ext cx="3584194" cy="161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5" name="Rectangle 134"/>
          <p:cNvSpPr/>
          <p:nvPr/>
        </p:nvSpPr>
        <p:spPr>
          <a:xfrm>
            <a:off x="7950200" y="4666709"/>
            <a:ext cx="3584194" cy="16129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60" name="Oval 59"/>
          <p:cNvSpPr/>
          <p:nvPr/>
        </p:nvSpPr>
        <p:spPr>
          <a:xfrm>
            <a:off x="4988147" y="1600425"/>
            <a:ext cx="63167" cy="589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6" name="Oval 135"/>
          <p:cNvSpPr/>
          <p:nvPr/>
        </p:nvSpPr>
        <p:spPr>
          <a:xfrm>
            <a:off x="6730976" y="2077602"/>
            <a:ext cx="63810" cy="811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7" name="Oval 136"/>
          <p:cNvSpPr/>
          <p:nvPr/>
        </p:nvSpPr>
        <p:spPr>
          <a:xfrm>
            <a:off x="5992237" y="2496702"/>
            <a:ext cx="138640" cy="638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8" name="Oval 137"/>
          <p:cNvSpPr/>
          <p:nvPr/>
        </p:nvSpPr>
        <p:spPr>
          <a:xfrm>
            <a:off x="6339909" y="1459325"/>
            <a:ext cx="105744" cy="762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9" name="Oval 138"/>
          <p:cNvSpPr/>
          <p:nvPr/>
        </p:nvSpPr>
        <p:spPr>
          <a:xfrm>
            <a:off x="4409345" y="191259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43" name="Rectangle 142"/>
          <p:cNvSpPr/>
          <p:nvPr/>
        </p:nvSpPr>
        <p:spPr>
          <a:xfrm>
            <a:off x="771865" y="1269960"/>
            <a:ext cx="3337902" cy="1389581"/>
          </a:xfrm>
          <a:prstGeom prst="rect">
            <a:avLst/>
          </a:prstGeom>
          <a:solidFill>
            <a:srgbClr val="92D050"/>
          </a:solidFill>
          <a:ln w="127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47" name="Straight Connector 146"/>
          <p:cNvCxnSpPr>
            <a:stCxn id="143" idx="0"/>
            <a:endCxn id="143" idx="2"/>
          </p:cNvCxnSpPr>
          <p:nvPr/>
        </p:nvCxnSpPr>
        <p:spPr>
          <a:xfrm>
            <a:off x="2440816" y="1269960"/>
            <a:ext cx="0" cy="138958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Rectangle 152"/>
          <p:cNvSpPr/>
          <p:nvPr/>
        </p:nvSpPr>
        <p:spPr>
          <a:xfrm>
            <a:off x="769257" y="1675667"/>
            <a:ext cx="508000" cy="554971"/>
          </a:xfrm>
          <a:prstGeom prst="rect">
            <a:avLst/>
          </a:prstGeom>
          <a:solidFill>
            <a:srgbClr val="92D050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55" name="Rectangle 154"/>
          <p:cNvSpPr/>
          <p:nvPr/>
        </p:nvSpPr>
        <p:spPr>
          <a:xfrm>
            <a:off x="3592536" y="1653022"/>
            <a:ext cx="508000" cy="554971"/>
          </a:xfrm>
          <a:prstGeom prst="rect">
            <a:avLst/>
          </a:prstGeom>
          <a:solidFill>
            <a:srgbClr val="92D050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56" name="Straight Connector 155"/>
          <p:cNvCxnSpPr/>
          <p:nvPr/>
        </p:nvCxnSpPr>
        <p:spPr>
          <a:xfrm flipH="1">
            <a:off x="7014734" y="3359485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H="1">
            <a:off x="7223157" y="3526492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flipH="1">
            <a:off x="10324253" y="3033563"/>
            <a:ext cx="539044" cy="1214587"/>
          </a:xfrm>
          <a:prstGeom prst="line">
            <a:avLst/>
          </a:prstGeom>
          <a:ln w="381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4270699" y="4066826"/>
            <a:ext cx="2122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400" dirty="0" smtClean="0">
                <a:solidFill>
                  <a:schemeClr val="bg1"/>
                </a:solidFill>
              </a:rPr>
              <a:t>Detekcia torza</a:t>
            </a:r>
            <a:endParaRPr lang="sk-SK" sz="2400" dirty="0">
              <a:solidFill>
                <a:schemeClr val="bg1"/>
              </a:solidFill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769256" y="2202935"/>
            <a:ext cx="29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400" dirty="0" smtClean="0">
                <a:solidFill>
                  <a:schemeClr val="bg1"/>
                </a:solidFill>
              </a:rPr>
              <a:t>Segmentácia ihriska</a:t>
            </a:r>
            <a:endParaRPr lang="sk-SK" sz="2400" dirty="0">
              <a:solidFill>
                <a:schemeClr val="bg1"/>
              </a:solidFill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4262535" y="2328464"/>
            <a:ext cx="29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400" dirty="0" smtClean="0">
                <a:solidFill>
                  <a:schemeClr val="bg1"/>
                </a:solidFill>
              </a:rPr>
              <a:t>Detegovanie objektov</a:t>
            </a:r>
            <a:endParaRPr lang="sk-SK" sz="2400" dirty="0">
              <a:solidFill>
                <a:schemeClr val="bg1"/>
              </a:solidFill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7956453" y="2306432"/>
            <a:ext cx="29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400" dirty="0" smtClean="0">
                <a:solidFill>
                  <a:schemeClr val="bg1"/>
                </a:solidFill>
              </a:rPr>
              <a:t>Filtrácia artefaktov</a:t>
            </a:r>
            <a:endParaRPr lang="sk-SK" sz="2400" dirty="0">
              <a:solidFill>
                <a:schemeClr val="bg1"/>
              </a:solidFill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648556" y="4047211"/>
            <a:ext cx="34519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400" dirty="0" smtClean="0">
                <a:solidFill>
                  <a:schemeClr val="bg1"/>
                </a:solidFill>
              </a:rPr>
              <a:t>Človek  / hráč / skupina</a:t>
            </a:r>
            <a:endParaRPr lang="sk-SK" sz="2400" dirty="0">
              <a:solidFill>
                <a:schemeClr val="bg1"/>
              </a:solidFill>
            </a:endParaRPr>
          </a:p>
        </p:txBody>
      </p:sp>
      <p:sp>
        <p:nvSpPr>
          <p:cNvPr id="165" name="TextBox 164"/>
          <p:cNvSpPr txBox="1"/>
          <p:nvPr/>
        </p:nvSpPr>
        <p:spPr>
          <a:xfrm>
            <a:off x="680191" y="5789301"/>
            <a:ext cx="2122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400" dirty="0" smtClean="0">
                <a:solidFill>
                  <a:schemeClr val="bg1"/>
                </a:solidFill>
              </a:rPr>
              <a:t>Detekcia tímu</a:t>
            </a:r>
            <a:endParaRPr lang="sk-SK" sz="2400" dirty="0">
              <a:solidFill>
                <a:schemeClr val="bg1"/>
              </a:solidFill>
            </a:endParaRPr>
          </a:p>
        </p:txBody>
      </p:sp>
      <p:sp>
        <p:nvSpPr>
          <p:cNvPr id="166" name="Oval 165"/>
          <p:cNvSpPr/>
          <p:nvPr/>
        </p:nvSpPr>
        <p:spPr>
          <a:xfrm>
            <a:off x="3318494" y="4825058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67" name="Straight Connector 166"/>
          <p:cNvCxnSpPr/>
          <p:nvPr/>
        </p:nvCxnSpPr>
        <p:spPr>
          <a:xfrm>
            <a:off x="3413744" y="5236116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/>
          <p:nvPr/>
        </p:nvCxnSpPr>
        <p:spPr>
          <a:xfrm flipH="1">
            <a:off x="3218482" y="5236116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 flipV="1">
            <a:off x="3413744" y="5025083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>
          <a:xfrm flipH="1" flipV="1">
            <a:off x="3218482" y="4996508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/>
          <p:nvPr/>
        </p:nvCxnSpPr>
        <p:spPr>
          <a:xfrm flipH="1">
            <a:off x="3404220" y="5025083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Oval 171"/>
          <p:cNvSpPr/>
          <p:nvPr/>
        </p:nvSpPr>
        <p:spPr>
          <a:xfrm>
            <a:off x="3526917" y="4992065"/>
            <a:ext cx="190500" cy="20002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73" name="Straight Connector 172"/>
          <p:cNvCxnSpPr/>
          <p:nvPr/>
        </p:nvCxnSpPr>
        <p:spPr>
          <a:xfrm>
            <a:off x="3622167" y="5403123"/>
            <a:ext cx="126206" cy="14377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/>
          <p:nvPr/>
        </p:nvCxnSpPr>
        <p:spPr>
          <a:xfrm flipH="1">
            <a:off x="3426905" y="5403123"/>
            <a:ext cx="185738" cy="14377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/>
          <p:nvPr/>
        </p:nvCxnSpPr>
        <p:spPr>
          <a:xfrm flipV="1">
            <a:off x="3622167" y="5192090"/>
            <a:ext cx="207169" cy="9525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 flipH="1" flipV="1">
            <a:off x="3426905" y="5163515"/>
            <a:ext cx="195262" cy="12382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 flipH="1">
            <a:off x="3612643" y="5192090"/>
            <a:ext cx="9525" cy="2190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Oval 177"/>
          <p:cNvSpPr/>
          <p:nvPr/>
        </p:nvSpPr>
        <p:spPr>
          <a:xfrm>
            <a:off x="6392781" y="5605163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79" name="Straight Connector 178"/>
          <p:cNvCxnSpPr/>
          <p:nvPr/>
        </p:nvCxnSpPr>
        <p:spPr>
          <a:xfrm>
            <a:off x="6488031" y="6016221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H="1">
            <a:off x="6292769" y="6016221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V="1">
            <a:off x="6488031" y="5805188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 flipH="1" flipV="1">
            <a:off x="6292769" y="5776613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 flipH="1">
            <a:off x="6478507" y="5805188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Oval 183"/>
          <p:cNvSpPr/>
          <p:nvPr/>
        </p:nvSpPr>
        <p:spPr>
          <a:xfrm>
            <a:off x="7398805" y="4851984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85" name="Straight Connector 184"/>
          <p:cNvCxnSpPr/>
          <p:nvPr/>
        </p:nvCxnSpPr>
        <p:spPr>
          <a:xfrm>
            <a:off x="7494055" y="5263042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/>
          <p:nvPr/>
        </p:nvCxnSpPr>
        <p:spPr>
          <a:xfrm flipH="1">
            <a:off x="7298793" y="5263042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>
          <a:xfrm flipV="1">
            <a:off x="7494055" y="5052009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H="1" flipV="1">
            <a:off x="7298793" y="5023434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/>
          <p:nvPr/>
        </p:nvCxnSpPr>
        <p:spPr>
          <a:xfrm flipH="1">
            <a:off x="7484531" y="5052009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Oval 189"/>
          <p:cNvSpPr/>
          <p:nvPr/>
        </p:nvSpPr>
        <p:spPr>
          <a:xfrm>
            <a:off x="4860814" y="5216512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91" name="Straight Connector 190"/>
          <p:cNvCxnSpPr/>
          <p:nvPr/>
        </p:nvCxnSpPr>
        <p:spPr>
          <a:xfrm>
            <a:off x="4956064" y="5627570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/>
          <p:nvPr/>
        </p:nvCxnSpPr>
        <p:spPr>
          <a:xfrm flipH="1">
            <a:off x="4760802" y="5627570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 flipV="1">
            <a:off x="4956064" y="5416537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 flipH="1" flipV="1">
            <a:off x="4760802" y="5387962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/>
          <p:nvPr/>
        </p:nvCxnSpPr>
        <p:spPr>
          <a:xfrm flipH="1">
            <a:off x="4946540" y="5416537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Oval 195"/>
          <p:cNvSpPr/>
          <p:nvPr/>
        </p:nvSpPr>
        <p:spPr>
          <a:xfrm>
            <a:off x="10937658" y="5571318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97" name="Straight Connector 196"/>
          <p:cNvCxnSpPr/>
          <p:nvPr/>
        </p:nvCxnSpPr>
        <p:spPr>
          <a:xfrm>
            <a:off x="11032908" y="5982376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 flipH="1">
            <a:off x="10837646" y="5982376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/>
          <p:nvPr/>
        </p:nvCxnSpPr>
        <p:spPr>
          <a:xfrm flipV="1">
            <a:off x="11032908" y="5771343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 flipH="1" flipV="1">
            <a:off x="10837646" y="5742768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/>
          <p:nvPr/>
        </p:nvCxnSpPr>
        <p:spPr>
          <a:xfrm flipH="1">
            <a:off x="11023384" y="5771343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Oval 201"/>
          <p:cNvSpPr/>
          <p:nvPr/>
        </p:nvSpPr>
        <p:spPr>
          <a:xfrm>
            <a:off x="10025799" y="4851984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203" name="Straight Connector 202"/>
          <p:cNvCxnSpPr/>
          <p:nvPr/>
        </p:nvCxnSpPr>
        <p:spPr>
          <a:xfrm>
            <a:off x="10121049" y="5263042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>
          <a:xfrm flipH="1">
            <a:off x="9925787" y="5263042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/>
          <p:nvPr/>
        </p:nvCxnSpPr>
        <p:spPr>
          <a:xfrm flipV="1">
            <a:off x="10121049" y="5052009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/>
          <p:nvPr/>
        </p:nvCxnSpPr>
        <p:spPr>
          <a:xfrm flipH="1" flipV="1">
            <a:off x="9925787" y="5023434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/>
          <p:nvPr/>
        </p:nvCxnSpPr>
        <p:spPr>
          <a:xfrm flipH="1">
            <a:off x="10111525" y="5052009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Oval 207"/>
          <p:cNvSpPr/>
          <p:nvPr/>
        </p:nvSpPr>
        <p:spPr>
          <a:xfrm>
            <a:off x="8367626" y="5216512"/>
            <a:ext cx="190500" cy="200025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209" name="Straight Connector 208"/>
          <p:cNvCxnSpPr/>
          <p:nvPr/>
        </p:nvCxnSpPr>
        <p:spPr>
          <a:xfrm>
            <a:off x="8462876" y="5627570"/>
            <a:ext cx="126206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 flipH="1">
            <a:off x="8267614" y="5627570"/>
            <a:ext cx="185738" cy="14377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/>
          <p:nvPr/>
        </p:nvCxnSpPr>
        <p:spPr>
          <a:xfrm flipV="1">
            <a:off x="8462876" y="5416537"/>
            <a:ext cx="207169" cy="952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/>
          <p:nvPr/>
        </p:nvCxnSpPr>
        <p:spPr>
          <a:xfrm flipH="1" flipV="1">
            <a:off x="8267614" y="5387962"/>
            <a:ext cx="195262" cy="1238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/>
          <p:cNvCxnSpPr/>
          <p:nvPr/>
        </p:nvCxnSpPr>
        <p:spPr>
          <a:xfrm flipH="1">
            <a:off x="8453352" y="5416537"/>
            <a:ext cx="9525" cy="2190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TextBox 213"/>
          <p:cNvSpPr txBox="1"/>
          <p:nvPr/>
        </p:nvSpPr>
        <p:spPr>
          <a:xfrm>
            <a:off x="4291178" y="5804680"/>
            <a:ext cx="2650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400" dirty="0" smtClean="0">
                <a:solidFill>
                  <a:schemeClr val="bg1"/>
                </a:solidFill>
              </a:rPr>
              <a:t>Prepojenie objektov</a:t>
            </a:r>
            <a:endParaRPr lang="sk-SK" sz="2400" dirty="0">
              <a:solidFill>
                <a:schemeClr val="bg1"/>
              </a:solidFill>
            </a:endParaRPr>
          </a:p>
        </p:txBody>
      </p:sp>
      <p:cxnSp>
        <p:nvCxnSpPr>
          <p:cNvPr id="216" name="Straight Arrow Connector 215"/>
          <p:cNvCxnSpPr/>
          <p:nvPr/>
        </p:nvCxnSpPr>
        <p:spPr>
          <a:xfrm>
            <a:off x="5163233" y="5511787"/>
            <a:ext cx="3006677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/>
          <p:cNvCxnSpPr/>
          <p:nvPr/>
        </p:nvCxnSpPr>
        <p:spPr>
          <a:xfrm>
            <a:off x="7701224" y="5147259"/>
            <a:ext cx="2224563" cy="16256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/>
          <p:cNvCxnSpPr/>
          <p:nvPr/>
        </p:nvCxnSpPr>
        <p:spPr>
          <a:xfrm flipV="1">
            <a:off x="6727504" y="5715701"/>
            <a:ext cx="4014892" cy="44147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/>
          <p:cNvCxnSpPr/>
          <p:nvPr/>
        </p:nvCxnSpPr>
        <p:spPr>
          <a:xfrm flipH="1">
            <a:off x="10390322" y="5174951"/>
            <a:ext cx="856508" cy="11436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Arrow Connector 232"/>
          <p:cNvCxnSpPr/>
          <p:nvPr/>
        </p:nvCxnSpPr>
        <p:spPr>
          <a:xfrm flipV="1">
            <a:off x="10062701" y="5923311"/>
            <a:ext cx="698850" cy="12818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8" name="TextBox 237"/>
          <p:cNvSpPr txBox="1"/>
          <p:nvPr/>
        </p:nvSpPr>
        <p:spPr>
          <a:xfrm>
            <a:off x="7924747" y="5802251"/>
            <a:ext cx="2650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400" dirty="0" smtClean="0">
                <a:solidFill>
                  <a:schemeClr val="bg1"/>
                </a:solidFill>
              </a:rPr>
              <a:t>Informácie</a:t>
            </a:r>
            <a:endParaRPr lang="sk-SK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52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N</a:t>
            </a:r>
            <a:r>
              <a:rPr lang="sk-SK" b="1" dirty="0" err="1" smtClean="0">
                <a:solidFill>
                  <a:schemeClr val="bg1"/>
                </a:solidFill>
              </a:rPr>
              <a:t>edostatky</a:t>
            </a:r>
            <a:endParaRPr lang="sk-SK" b="1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Nerozoznávam hráčov podľa čísla dresu, treba lepšie rozlíšenie a viac kamier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Nerozoznávam udalosti - ďalší projekt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Algoritmus vyžaduje konštanty (</a:t>
            </a:r>
            <a:r>
              <a:rPr lang="sk-SK" sz="3200" b="1" dirty="0" err="1" smtClean="0">
                <a:solidFill>
                  <a:schemeClr val="bg1"/>
                </a:solidFill>
              </a:rPr>
              <a:t>thresholdy</a:t>
            </a:r>
            <a:r>
              <a:rPr lang="sk-SK" sz="3200" b="1" dirty="0">
                <a:solidFill>
                  <a:schemeClr val="bg1"/>
                </a:solidFill>
              </a:rPr>
              <a:t>)</a:t>
            </a:r>
            <a:r>
              <a:rPr lang="sk-SK" sz="3200" b="1" dirty="0" smtClean="0">
                <a:solidFill>
                  <a:schemeClr val="bg1"/>
                </a:solidFill>
              </a:rPr>
              <a:t> </a:t>
            </a:r>
            <a:r>
              <a:rPr lang="sk-SK" sz="3200" b="1" dirty="0">
                <a:solidFill>
                  <a:schemeClr val="bg1"/>
                </a:solidFill>
              </a:rPr>
              <a:t>-</a:t>
            </a:r>
            <a:r>
              <a:rPr lang="sk-SK" sz="3200" b="1" dirty="0" smtClean="0">
                <a:solidFill>
                  <a:schemeClr val="bg1"/>
                </a:solidFill>
              </a:rPr>
              <a:t> natrénovanie algoritmu pred zápasom (stačí 10 </a:t>
            </a:r>
            <a:r>
              <a:rPr lang="sk-SK" sz="3200" b="1" dirty="0" err="1" smtClean="0">
                <a:solidFill>
                  <a:schemeClr val="bg1"/>
                </a:solidFill>
              </a:rPr>
              <a:t>sec</a:t>
            </a:r>
            <a:r>
              <a:rPr lang="sk-SK" sz="3200" b="1" dirty="0" smtClean="0">
                <a:solidFill>
                  <a:schemeClr val="bg1"/>
                </a:solidFill>
              </a:rPr>
              <a:t> pohlaď na prázdne ihrisko)</a:t>
            </a:r>
          </a:p>
          <a:p>
            <a:endParaRPr lang="sk-SK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038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Referencie: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43727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T</a:t>
            </a:r>
            <a:r>
              <a:rPr lang="sk-SK" sz="3600" b="1" dirty="0">
                <a:solidFill>
                  <a:schemeClr val="bg1"/>
                </a:solidFill>
              </a:rPr>
              <a:t>. </a:t>
            </a:r>
            <a:r>
              <a:rPr lang="sk-SK" sz="3600" b="1" dirty="0" err="1">
                <a:solidFill>
                  <a:schemeClr val="bg1"/>
                </a:solidFill>
              </a:rPr>
              <a:t>D’Orazio</a:t>
            </a:r>
            <a:r>
              <a:rPr lang="sk-SK" sz="3600" b="1" dirty="0">
                <a:solidFill>
                  <a:schemeClr val="bg1"/>
                </a:solidFill>
              </a:rPr>
              <a:t>, </a:t>
            </a:r>
            <a:r>
              <a:rPr lang="sk-SK" sz="3600" b="1" dirty="0" err="1">
                <a:solidFill>
                  <a:schemeClr val="bg1"/>
                </a:solidFill>
              </a:rPr>
              <a:t>M.Leo</a:t>
            </a:r>
            <a:r>
              <a:rPr lang="sk-SK" sz="3600" b="1" dirty="0">
                <a:solidFill>
                  <a:schemeClr val="bg1"/>
                </a:solidFill>
              </a:rPr>
              <a:t>, N. </a:t>
            </a:r>
            <a:r>
              <a:rPr lang="sk-SK" sz="3600" b="1" dirty="0" err="1">
                <a:solidFill>
                  <a:schemeClr val="bg1"/>
                </a:solidFill>
              </a:rPr>
              <a:t>Mosca</a:t>
            </a:r>
            <a:r>
              <a:rPr lang="sk-SK" sz="3600" b="1" dirty="0">
                <a:solidFill>
                  <a:schemeClr val="bg1"/>
                </a:solidFill>
              </a:rPr>
              <a:t>, </a:t>
            </a:r>
            <a:r>
              <a:rPr lang="sk-SK" sz="3600" b="1" dirty="0" err="1">
                <a:solidFill>
                  <a:schemeClr val="bg1"/>
                </a:solidFill>
              </a:rPr>
              <a:t>P.Spagnolo</a:t>
            </a:r>
            <a:r>
              <a:rPr lang="sk-SK" sz="3600" b="1" dirty="0">
                <a:solidFill>
                  <a:schemeClr val="bg1"/>
                </a:solidFill>
              </a:rPr>
              <a:t>, </a:t>
            </a:r>
            <a:r>
              <a:rPr lang="sk-SK" sz="3600" b="1" dirty="0" err="1">
                <a:solidFill>
                  <a:schemeClr val="bg1"/>
                </a:solidFill>
              </a:rPr>
              <a:t>P.L.Mazzeo</a:t>
            </a:r>
            <a:r>
              <a:rPr lang="sk-SK" sz="3600" b="1" dirty="0">
                <a:solidFill>
                  <a:schemeClr val="bg1"/>
                </a:solidFill>
              </a:rPr>
              <a:t/>
            </a:r>
            <a:br>
              <a:rPr lang="sk-SK" sz="3600" b="1" dirty="0">
                <a:solidFill>
                  <a:schemeClr val="bg1"/>
                </a:solidFill>
              </a:rPr>
            </a:br>
            <a:endParaRPr lang="sk-SK" sz="3600" b="1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A </a:t>
            </a:r>
            <a:r>
              <a:rPr lang="sk-SK" sz="3600" b="1" dirty="0" err="1">
                <a:solidFill>
                  <a:schemeClr val="bg1"/>
                </a:solidFill>
              </a:rPr>
              <a:t>Semi-Automatic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System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for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Ground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Truth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Generation</a:t>
            </a:r>
            <a:r>
              <a:rPr lang="sk-SK" sz="3600" b="1" dirty="0">
                <a:solidFill>
                  <a:schemeClr val="bg1"/>
                </a:solidFill>
              </a:rPr>
              <a:t> of </a:t>
            </a:r>
            <a:r>
              <a:rPr lang="sk-SK" sz="3600" b="1" dirty="0" err="1">
                <a:solidFill>
                  <a:schemeClr val="bg1"/>
                </a:solidFill>
              </a:rPr>
              <a:t>Soccer</a:t>
            </a:r>
            <a:r>
              <a:rPr lang="sk-SK" sz="3600" b="1" dirty="0">
                <a:solidFill>
                  <a:schemeClr val="bg1"/>
                </a:solidFill>
              </a:rPr>
              <a:t> Video </a:t>
            </a:r>
            <a:r>
              <a:rPr lang="sk-SK" sz="3600" b="1" dirty="0" err="1" smtClean="0">
                <a:solidFill>
                  <a:schemeClr val="bg1"/>
                </a:solidFill>
              </a:rPr>
              <a:t>Sequences</a:t>
            </a:r>
            <a:r>
              <a:rPr lang="sk-SK" sz="3600" b="1" dirty="0" smtClean="0">
                <a:solidFill>
                  <a:schemeClr val="bg1"/>
                </a:solidFill>
              </a:rPr>
              <a:t> in </a:t>
            </a:r>
            <a:r>
              <a:rPr lang="sk-SK" sz="3600" b="1" dirty="0" err="1">
                <a:solidFill>
                  <a:schemeClr val="bg1"/>
                </a:solidFill>
              </a:rPr>
              <a:t>the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Proceeding</a:t>
            </a:r>
            <a:r>
              <a:rPr lang="sk-SK" sz="3600" b="1" dirty="0">
                <a:solidFill>
                  <a:schemeClr val="bg1"/>
                </a:solidFill>
              </a:rPr>
              <a:t> of </a:t>
            </a:r>
            <a:r>
              <a:rPr lang="sk-SK" sz="3600" b="1" dirty="0" err="1">
                <a:solidFill>
                  <a:schemeClr val="bg1"/>
                </a:solidFill>
              </a:rPr>
              <a:t>the</a:t>
            </a:r>
            <a:r>
              <a:rPr lang="sk-SK" sz="3600" b="1" dirty="0">
                <a:solidFill>
                  <a:schemeClr val="bg1"/>
                </a:solidFill>
              </a:rPr>
              <a:t> 6th IEEE International </a:t>
            </a:r>
            <a:r>
              <a:rPr lang="sk-SK" sz="3600" b="1" dirty="0" err="1">
                <a:solidFill>
                  <a:schemeClr val="bg1"/>
                </a:solidFill>
              </a:rPr>
              <a:t>Conference</a:t>
            </a:r>
            <a:r>
              <a:rPr lang="sk-SK" sz="3600" b="1" dirty="0">
                <a:solidFill>
                  <a:schemeClr val="bg1"/>
                </a:solidFill>
              </a:rPr>
              <a:t> on </a:t>
            </a:r>
            <a:r>
              <a:rPr lang="sk-SK" sz="3600" b="1" dirty="0" err="1">
                <a:solidFill>
                  <a:schemeClr val="bg1"/>
                </a:solidFill>
              </a:rPr>
              <a:t>Advanced</a:t>
            </a:r>
            <a:r>
              <a:rPr lang="sk-SK" sz="3600" b="1" dirty="0">
                <a:solidFill>
                  <a:schemeClr val="bg1"/>
                </a:solidFill>
              </a:rPr>
              <a:t> Video and </a:t>
            </a:r>
            <a:r>
              <a:rPr lang="sk-SK" sz="3600" b="1" dirty="0" err="1">
                <a:solidFill>
                  <a:schemeClr val="bg1"/>
                </a:solidFill>
              </a:rPr>
              <a:t>Signal</a:t>
            </a:r>
            <a:r>
              <a:rPr lang="sk-SK" sz="3600" b="1" dirty="0">
                <a:solidFill>
                  <a:schemeClr val="bg1"/>
                </a:solidFill>
              </a:rPr>
              <a:t> </a:t>
            </a:r>
            <a:r>
              <a:rPr lang="sk-SK" sz="3600" b="1" dirty="0" err="1">
                <a:solidFill>
                  <a:schemeClr val="bg1"/>
                </a:solidFill>
              </a:rPr>
              <a:t>Surveillance</a:t>
            </a:r>
            <a:r>
              <a:rPr lang="sk-SK" sz="3600" b="1" dirty="0">
                <a:solidFill>
                  <a:schemeClr val="bg1"/>
                </a:solidFill>
              </a:rPr>
              <a:t>, </a:t>
            </a:r>
            <a:r>
              <a:rPr lang="sk-SK" sz="3600" b="1" dirty="0" err="1">
                <a:solidFill>
                  <a:schemeClr val="bg1"/>
                </a:solidFill>
              </a:rPr>
              <a:t>Genoa</a:t>
            </a:r>
            <a:r>
              <a:rPr lang="sk-SK" sz="3600" b="1" dirty="0">
                <a:solidFill>
                  <a:schemeClr val="bg1"/>
                </a:solidFill>
              </a:rPr>
              <a:t>, </a:t>
            </a:r>
            <a:r>
              <a:rPr lang="sk-SK" sz="3600" b="1" dirty="0" err="1">
                <a:solidFill>
                  <a:schemeClr val="bg1"/>
                </a:solidFill>
              </a:rPr>
              <a:t>Italy</a:t>
            </a:r>
            <a:r>
              <a:rPr lang="sk-SK" sz="3600" b="1" dirty="0">
                <a:solidFill>
                  <a:schemeClr val="bg1"/>
                </a:solidFill>
              </a:rPr>
              <a:t> September 2-4 </a:t>
            </a:r>
            <a:r>
              <a:rPr lang="sk-SK" sz="3600" b="1" dirty="0" smtClean="0">
                <a:solidFill>
                  <a:schemeClr val="bg1"/>
                </a:solidFill>
              </a:rPr>
              <a:t>2009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marL="0" indent="0" algn="just">
              <a:buNone/>
            </a:pPr>
            <a:endParaRPr lang="en-US" sz="3600" b="1" dirty="0">
              <a:solidFill>
                <a:schemeClr val="bg1"/>
              </a:solidFill>
            </a:endParaRPr>
          </a:p>
          <a:p>
            <a:pPr marL="0" indent="0" algn="just">
              <a:buNone/>
            </a:pPr>
            <a:r>
              <a:rPr lang="sk-SK" sz="3600" b="1" dirty="0">
                <a:solidFill>
                  <a:schemeClr val="bg1"/>
                </a:solidFill>
              </a:rPr>
              <a:t>https://github.com/sekys/sk.seky.soccerball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03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Analýza pre </a:t>
            </a:r>
            <a:r>
              <a:rPr lang="sk-SK" b="1" dirty="0" err="1">
                <a:solidFill>
                  <a:schemeClr val="bg1"/>
                </a:solidFill>
              </a:rPr>
              <a:t>D</a:t>
            </a:r>
            <a:r>
              <a:rPr lang="sk-SK" b="1" noProof="0" dirty="0" err="1" smtClean="0">
                <a:solidFill>
                  <a:schemeClr val="bg1"/>
                </a:solidFill>
              </a:rPr>
              <a:t>ata</a:t>
            </a:r>
            <a:r>
              <a:rPr lang="sk-SK" b="1" noProof="0" dirty="0" smtClean="0">
                <a:solidFill>
                  <a:schemeClr val="bg1"/>
                </a:solidFill>
              </a:rPr>
              <a:t> set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00092" y="1962930"/>
            <a:ext cx="11491908" cy="3766186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k-SK" sz="3200" b="1" dirty="0">
                <a:solidFill>
                  <a:schemeClr val="bg1"/>
                </a:solidFill>
              </a:rPr>
              <a:t> </a:t>
            </a:r>
            <a:r>
              <a:rPr lang="sk-SK" sz="3200" b="1" dirty="0" smtClean="0">
                <a:solidFill>
                  <a:schemeClr val="bg1"/>
                </a:solidFill>
              </a:rPr>
              <a:t>Video záznam z televízie – Ľahký prístup, </a:t>
            </a:r>
            <a:r>
              <a:rPr lang="sk-SK" sz="3200" b="1" dirty="0">
                <a:solidFill>
                  <a:schemeClr val="bg1"/>
                </a:solidFill>
              </a:rPr>
              <a:t>m</a:t>
            </a:r>
            <a:r>
              <a:rPr lang="sk-SK" sz="3200" b="1" dirty="0" smtClean="0">
                <a:solidFill>
                  <a:schemeClr val="bg1"/>
                </a:solidFill>
              </a:rPr>
              <a:t>alé rozlíšenie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3200" b="1" dirty="0">
                <a:solidFill>
                  <a:schemeClr val="bg1"/>
                </a:solidFill>
              </a:rPr>
              <a:t> </a:t>
            </a:r>
            <a:r>
              <a:rPr lang="sk-SK" sz="3200" b="1" dirty="0" smtClean="0">
                <a:solidFill>
                  <a:schemeClr val="bg1"/>
                </a:solidFill>
              </a:rPr>
              <a:t>Video záznam z YouTube - 4K, 25 FPS video, Potreba statickej kamery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 Video záznam z výskumného </a:t>
            </a:r>
            <a:r>
              <a:rPr lang="sk-SK" sz="3200" b="1" dirty="0">
                <a:solidFill>
                  <a:schemeClr val="bg1"/>
                </a:solidFill>
              </a:rPr>
              <a:t>projektu </a:t>
            </a:r>
            <a:r>
              <a:rPr lang="sk-SK" sz="3200" b="1" dirty="0" smtClean="0">
                <a:solidFill>
                  <a:schemeClr val="bg1"/>
                </a:solidFill>
              </a:rPr>
              <a:t>ISSI-NCR</a:t>
            </a:r>
          </a:p>
          <a:p>
            <a:pPr>
              <a:buFont typeface="Arial" panose="020B0604020202020204" pitchFamily="34" charset="0"/>
              <a:buChar char="•"/>
            </a:pPr>
            <a:endParaRPr lang="sk-SK" sz="32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Čo nám poskytli?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2min záznamy zo 6 statických kamier snímajúce rôzne časti ihriska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Manuálne anotované objekty na video zázname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3200" b="1" dirty="0" smtClean="0">
                <a:solidFill>
                  <a:schemeClr val="bg1"/>
                </a:solidFill>
              </a:rPr>
              <a:t>Informácie o kalibrácii kamier, ich pozíciách</a:t>
            </a:r>
          </a:p>
          <a:p>
            <a:pPr>
              <a:buFont typeface="Arial" panose="020B0604020202020204" pitchFamily="34" charset="0"/>
              <a:buChar char="•"/>
            </a:pPr>
            <a:endParaRPr lang="sk-SK" sz="3200" b="1" dirty="0" smtClean="0">
              <a:solidFill>
                <a:schemeClr val="bg1"/>
              </a:solidFill>
            </a:endParaRPr>
          </a:p>
          <a:p>
            <a:endParaRPr lang="sk-SK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631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Ďakujem, za pozornosť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3" name="AutoShape 2" descr="http://upload.wikimedia.org/wikipedia/en/e/ec/Soccer_ball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21430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Návrh a implementácia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OOP sme navrhli program, ktorý: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Načítava video záznam a anotovaný súbor k nemu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Prehráva synchronizovane video vo forme  streamu </a:t>
            </a:r>
            <a:r>
              <a:rPr lang="sk-SK" sz="3200" b="1" dirty="0" err="1" smtClean="0">
                <a:solidFill>
                  <a:schemeClr val="bg1"/>
                </a:solidFill>
              </a:rPr>
              <a:t>frame-ov</a:t>
            </a:r>
            <a:endParaRPr lang="sk-SK" sz="3200" b="1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Posiela snímky do metód </a:t>
            </a:r>
            <a:r>
              <a:rPr lang="sk-SK" sz="3200" b="1" dirty="0" err="1" smtClean="0">
                <a:solidFill>
                  <a:schemeClr val="bg1"/>
                </a:solidFill>
              </a:rPr>
              <a:t>poč</a:t>
            </a:r>
            <a:r>
              <a:rPr lang="sk-SK" sz="3200" b="1" dirty="0" smtClean="0">
                <a:solidFill>
                  <a:schemeClr val="bg1"/>
                </a:solidFill>
              </a:rPr>
              <a:t>. videnia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k-SK" sz="3200" b="1" dirty="0" smtClean="0">
                <a:solidFill>
                  <a:schemeClr val="bg1"/>
                </a:solidFill>
              </a:rPr>
              <a:t>Stará sa o zobrazenie vstupu/ výstupu a </a:t>
            </a:r>
            <a:r>
              <a:rPr lang="sk-SK" sz="3200" b="1" dirty="0" err="1" smtClean="0">
                <a:solidFill>
                  <a:schemeClr val="bg1"/>
                </a:solidFill>
              </a:rPr>
              <a:t>debugovacích</a:t>
            </a:r>
            <a:r>
              <a:rPr lang="sk-SK" sz="3200" b="1" dirty="0" smtClean="0">
                <a:solidFill>
                  <a:schemeClr val="bg1"/>
                </a:solidFill>
              </a:rPr>
              <a:t> okien</a:t>
            </a:r>
          </a:p>
          <a:p>
            <a:pPr marL="4572" lvl="1" indent="0">
              <a:buNone/>
            </a:pPr>
            <a:endParaRPr lang="sk-SK" sz="3200" b="1" dirty="0" err="1">
              <a:solidFill>
                <a:schemeClr val="bg1"/>
              </a:solidFill>
            </a:endParaRPr>
          </a:p>
          <a:p>
            <a:pPr marL="4572" lvl="1" indent="0">
              <a:buNone/>
            </a:pPr>
            <a:r>
              <a:rPr lang="sk-SK" sz="3200" b="1" dirty="0" smtClean="0">
                <a:solidFill>
                  <a:schemeClr val="bg1"/>
                </a:solidFill>
              </a:rPr>
              <a:t>Metódy počítačového videnia sme používali pri </a:t>
            </a:r>
            <a:r>
              <a:rPr lang="sk-SK" sz="3200" b="1" dirty="0" err="1" smtClean="0">
                <a:solidFill>
                  <a:schemeClr val="bg1"/>
                </a:solidFill>
              </a:rPr>
              <a:t>prototyponí</a:t>
            </a:r>
            <a:endParaRPr lang="sk-SK" sz="3200" b="1" dirty="0" smtClean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sk-SK" sz="3200" b="1" dirty="0" smtClean="0">
              <a:solidFill>
                <a:schemeClr val="bg1"/>
              </a:solidFill>
            </a:endParaRPr>
          </a:p>
          <a:p>
            <a:endParaRPr lang="sk-SK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90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noProof="0" dirty="0" smtClean="0">
                <a:solidFill>
                  <a:schemeClr val="bg1"/>
                </a:solidFill>
              </a:rPr>
              <a:t>Prototyp 1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sk-SK" b="1" dirty="0" smtClean="0">
                <a:solidFill>
                  <a:schemeClr val="bg1"/>
                </a:solidFill>
              </a:rPr>
              <a:t>Gray farba</a:t>
            </a:r>
            <a:endParaRPr lang="sk-SK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b="1" dirty="0" err="1" smtClean="0">
                <a:solidFill>
                  <a:schemeClr val="bg1"/>
                </a:solidFill>
              </a:rPr>
              <a:t>Canny</a:t>
            </a:r>
            <a:r>
              <a:rPr lang="sk-SK" b="1" dirty="0" smtClean="0">
                <a:solidFill>
                  <a:schemeClr val="bg1"/>
                </a:solidFill>
              </a:rPr>
              <a:t> detektor</a:t>
            </a:r>
            <a:endParaRPr lang="sk-SK" b="1" noProof="0" dirty="0" smtClean="0">
              <a:solidFill>
                <a:schemeClr val="bg1"/>
              </a:solidFill>
            </a:endParaRPr>
          </a:p>
          <a:p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292" y="0"/>
            <a:ext cx="8343900" cy="68580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4927600" y="1370649"/>
            <a:ext cx="1473200" cy="26543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90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703" y="1891997"/>
            <a:ext cx="11102594" cy="1658198"/>
          </a:xfrm>
        </p:spPr>
        <p:txBody>
          <a:bodyPr/>
          <a:lstStyle/>
          <a:p>
            <a:pPr algn="ctr"/>
            <a:r>
              <a:rPr lang="sk-SK" b="1" dirty="0" smtClean="0">
                <a:solidFill>
                  <a:schemeClr val="bg1"/>
                </a:solidFill>
              </a:rPr>
              <a:t>Prototyp 2 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/>
          </p:nvPr>
        </p:nvSpPr>
        <p:spPr>
          <a:xfrm>
            <a:off x="1879600" y="4584699"/>
            <a:ext cx="8432800" cy="1993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sz="3600" b="1" dirty="0" smtClean="0">
                <a:solidFill>
                  <a:schemeClr val="bg1"/>
                </a:solidFill>
              </a:rPr>
              <a:t>Detekcia pohybu a porovnanie algoritmov</a:t>
            </a:r>
            <a:endParaRPr lang="sk-SK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27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1102594" cy="1658198"/>
          </a:xfrm>
        </p:spPr>
        <p:txBody>
          <a:bodyPr/>
          <a:lstStyle/>
          <a:p>
            <a:r>
              <a:rPr lang="sk-SK" b="1" dirty="0" err="1" smtClean="0">
                <a:solidFill>
                  <a:schemeClr val="bg1"/>
                </a:solidFill>
              </a:rPr>
              <a:t>Mixtures</a:t>
            </a:r>
            <a:r>
              <a:rPr lang="sk-SK" b="1" dirty="0">
                <a:solidFill>
                  <a:schemeClr val="bg1"/>
                </a:solidFill>
              </a:rPr>
              <a:t> </a:t>
            </a:r>
            <a:r>
              <a:rPr lang="sk-SK" b="1" dirty="0" smtClean="0">
                <a:solidFill>
                  <a:schemeClr val="bg1"/>
                </a:solidFill>
              </a:rPr>
              <a:t>of </a:t>
            </a:r>
            <a:r>
              <a:rPr lang="sk-SK" b="1" dirty="0" err="1">
                <a:solidFill>
                  <a:schemeClr val="bg1"/>
                </a:solidFill>
              </a:rPr>
              <a:t>Gaussian</a:t>
            </a:r>
            <a:r>
              <a:rPr lang="sk-SK" b="1" dirty="0" smtClean="0">
                <a:solidFill>
                  <a:schemeClr val="bg1"/>
                </a:solidFill>
              </a:rPr>
              <a:t> 1 (vľavo) a 2 (vpravo)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903" y="2004632"/>
            <a:ext cx="5919626" cy="46762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27" y="2004632"/>
            <a:ext cx="6013450" cy="4750351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9772664" y="4784036"/>
            <a:ext cx="1112633" cy="854764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7658100" y="3974149"/>
            <a:ext cx="1778000" cy="138525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831864" y="3812010"/>
            <a:ext cx="1112633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556463" y="4003634"/>
            <a:ext cx="1042076" cy="936666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6901075" y="3797015"/>
            <a:ext cx="1112633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7569913" y="3974149"/>
            <a:ext cx="1112633" cy="85476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11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ss-Stripe1.jpg (1725×1159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606" y="243417"/>
            <a:ext cx="10772775" cy="1658198"/>
          </a:xfrm>
        </p:spPr>
        <p:txBody>
          <a:bodyPr/>
          <a:lstStyle/>
          <a:p>
            <a:r>
              <a:rPr lang="sk-SK" b="1" dirty="0" err="1" smtClean="0">
                <a:solidFill>
                  <a:schemeClr val="bg1"/>
                </a:solidFill>
              </a:rPr>
              <a:t>Mixtures</a:t>
            </a:r>
            <a:r>
              <a:rPr lang="sk-SK" b="1" dirty="0" smtClean="0">
                <a:solidFill>
                  <a:schemeClr val="bg1"/>
                </a:solidFill>
              </a:rPr>
              <a:t> of </a:t>
            </a:r>
            <a:r>
              <a:rPr lang="sk-SK" b="1" dirty="0" err="1" smtClean="0">
                <a:solidFill>
                  <a:schemeClr val="bg1"/>
                </a:solidFill>
              </a:rPr>
              <a:t>Gaussian</a:t>
            </a:r>
            <a:r>
              <a:rPr lang="sk-SK" b="1" dirty="0" smtClean="0">
                <a:solidFill>
                  <a:schemeClr val="bg1"/>
                </a:solidFill>
              </a:rPr>
              <a:t> pozadie vpravo</a:t>
            </a:r>
            <a:endParaRPr lang="sk-SK" b="1" noProof="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3" y="2048416"/>
            <a:ext cx="5885189" cy="46490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675" y="2048416"/>
            <a:ext cx="5867781" cy="463528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7505700" y="3821749"/>
            <a:ext cx="1778000" cy="138525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10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686</TotalTime>
  <Words>931</Words>
  <Application>Microsoft Office PowerPoint</Application>
  <PresentationFormat>Widescreen</PresentationFormat>
  <Paragraphs>197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Wingdings</vt:lpstr>
      <vt:lpstr>Metropolitan</vt:lpstr>
      <vt:lpstr>Detekcia objektov futbale</vt:lpstr>
      <vt:lpstr>Cieľe projektu</vt:lpstr>
      <vt:lpstr>Analýza</vt:lpstr>
      <vt:lpstr>Analýza pre Data set</vt:lpstr>
      <vt:lpstr>Návrh a implementácia</vt:lpstr>
      <vt:lpstr>Prototyp 1</vt:lpstr>
      <vt:lpstr>Prototyp 2 </vt:lpstr>
      <vt:lpstr>Mixtures of Gaussian 1 (vľavo) a 2 (vpravo)</vt:lpstr>
      <vt:lpstr>Mixtures of Gaussian pozadie vpravo</vt:lpstr>
      <vt:lpstr>Prototyp 3 </vt:lpstr>
      <vt:lpstr>Maska spracovaná a nájdené kontúry</vt:lpstr>
      <vt:lpstr>Prototyp 4 </vt:lpstr>
      <vt:lpstr>PowerPoint Presentation</vt:lpstr>
      <vt:lpstr>PowerPoint Presentation</vt:lpstr>
      <vt:lpstr>Falošne pozitívny objekt</vt:lpstr>
      <vt:lpstr>Falošne pozitívny detegovaný objekt</vt:lpstr>
      <vt:lpstr>Prototyp 5 </vt:lpstr>
      <vt:lpstr>Pomocné ovládanie pre analýzu za behu</vt:lpstr>
      <vt:lpstr>ROI oblasť</vt:lpstr>
      <vt:lpstr>ROI oblasť clustering farieb</vt:lpstr>
      <vt:lpstr>ROI oblasť threshold panel</vt:lpstr>
      <vt:lpstr>Pomocná konzola</vt:lpstr>
      <vt:lpstr>Prototyp 6 </vt:lpstr>
      <vt:lpstr>Segmentácia ihriska</vt:lpstr>
      <vt:lpstr>Segmentácia ihriska</vt:lpstr>
      <vt:lpstr>Segmentácia hráčov</vt:lpstr>
      <vt:lpstr>Prototyp 7 </vt:lpstr>
      <vt:lpstr>Problémy pri prototype 7</vt:lpstr>
      <vt:lpstr>PowerPoint Presentation</vt:lpstr>
      <vt:lpstr>Prototyp 8 </vt:lpstr>
      <vt:lpstr>Problémy pri prototype 8</vt:lpstr>
      <vt:lpstr>Prototyp 8 entity</vt:lpstr>
      <vt:lpstr>Algoritmus sledovania</vt:lpstr>
      <vt:lpstr>PowerPoint Presentation</vt:lpstr>
      <vt:lpstr>Video ukážka</vt:lpstr>
      <vt:lpstr>Záver</vt:lpstr>
      <vt:lpstr>Zhrnutie</vt:lpstr>
      <vt:lpstr>Nedostatky</vt:lpstr>
      <vt:lpstr>Referencie:</vt:lpstr>
      <vt:lpstr>Ďakujem, za pozornosť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Seky</dc:creator>
  <cp:lastModifiedBy>Seky</cp:lastModifiedBy>
  <cp:revision>70</cp:revision>
  <dcterms:created xsi:type="dcterms:W3CDTF">2015-03-11T16:24:07Z</dcterms:created>
  <dcterms:modified xsi:type="dcterms:W3CDTF">2015-04-20T12:51:43Z</dcterms:modified>
</cp:coreProperties>
</file>

<file path=docProps/thumbnail.jpeg>
</file>